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4197" r:id="rId1"/>
  </p:sldMasterIdLst>
  <p:notesMasterIdLst>
    <p:notesMasterId r:id="rId19"/>
  </p:notesMasterIdLst>
  <p:sldIdLst>
    <p:sldId id="256" r:id="rId2"/>
    <p:sldId id="257" r:id="rId3"/>
    <p:sldId id="258" r:id="rId4"/>
    <p:sldId id="259" r:id="rId5"/>
    <p:sldId id="260" r:id="rId6"/>
    <p:sldId id="262" r:id="rId7"/>
    <p:sldId id="261" r:id="rId8"/>
    <p:sldId id="263" r:id="rId9"/>
    <p:sldId id="264" r:id="rId10"/>
    <p:sldId id="265" r:id="rId11"/>
    <p:sldId id="266" r:id="rId12"/>
    <p:sldId id="267" r:id="rId13"/>
    <p:sldId id="268" r:id="rId14"/>
    <p:sldId id="269" r:id="rId15"/>
    <p:sldId id="270" r:id="rId16"/>
    <p:sldId id="271" r:id="rId17"/>
    <p:sldId id="272" r:id="rId18"/>
  </p:sldIdLst>
  <p:sldSz cx="9144000" cy="5143500" type="screen16x9"/>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2664"/>
    <a:srgbClr val="009FDA"/>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842" autoAdjust="0"/>
    <p:restoredTop sz="79692" autoAdjust="0"/>
  </p:normalViewPr>
  <p:slideViewPr>
    <p:cSldViewPr snapToGrid="0" snapToObjects="1">
      <p:cViewPr varScale="1">
        <p:scale>
          <a:sx n="186" d="100"/>
          <a:sy n="186" d="100"/>
        </p:scale>
        <p:origin x="-984" y="-104"/>
      </p:cViewPr>
      <p:guideLst>
        <p:guide orient="horz" pos="162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printerSettings" Target="printerSettings/printerSettings1.bin"/><Relationship Id="rId21" Type="http://schemas.openxmlformats.org/officeDocument/2006/relationships/presProps" Target="presProps.xml"/><Relationship Id="rId22" Type="http://schemas.openxmlformats.org/officeDocument/2006/relationships/viewProps" Target="viewProps.xml"/><Relationship Id="rId23" Type="http://schemas.openxmlformats.org/officeDocument/2006/relationships/theme" Target="theme/theme1.xml"/><Relationship Id="rId24"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notesMaster" Target="notesMasters/notesMaster1.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AA717A0-F2FF-6842-B4A8-B890DBB05D2E}" type="datetimeFigureOut">
              <a:rPr lang="en-US" smtClean="0"/>
              <a:t>10/15/14</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4199EFA-5670-D34A-8E4F-0B524B5CA0B3}" type="slidenum">
              <a:rPr lang="en-US" smtClean="0"/>
              <a:t>‹#›</a:t>
            </a:fld>
            <a:endParaRPr lang="en-US"/>
          </a:p>
        </p:txBody>
      </p:sp>
    </p:spTree>
    <p:extLst>
      <p:ext uri="{BB962C8B-B14F-4D97-AF65-F5344CB8AC3E}">
        <p14:creationId xmlns:p14="http://schemas.microsoft.com/office/powerpoint/2010/main" val="3916246473"/>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b="0" dirty="0" smtClean="0">
                <a:solidFill>
                  <a:srgbClr val="002060"/>
                </a:solidFill>
              </a:rPr>
              <a:t>The signage industry is a veritable maze of different types of signs that convey messages, directions, advertising, calls to action, or simply basic information as to the status of something.</a:t>
            </a:r>
          </a:p>
          <a:p>
            <a:pPr marL="0" indent="0">
              <a:buNone/>
            </a:pPr>
            <a:endParaRPr lang="en-US" b="0" dirty="0" smtClean="0">
              <a:solidFill>
                <a:srgbClr val="002060"/>
              </a:solidFill>
            </a:endParaRPr>
          </a:p>
          <a:p>
            <a:pPr marL="0" indent="0">
              <a:buNone/>
            </a:pPr>
            <a:r>
              <a:rPr lang="en-US" b="0" dirty="0" smtClean="0">
                <a:solidFill>
                  <a:srgbClr val="002060"/>
                </a:solidFill>
              </a:rPr>
              <a:t>The methods used to convey all this information are almost too numerous to count but include signs printed on buildings, printed signs in a specific space, electronic signs, graphics wrapped around a car or truck, or even a message printed on a t-shirt and of course, most recently, dynamic digital signs.</a:t>
            </a:r>
          </a:p>
          <a:p>
            <a:endParaRPr lang="en-US" dirty="0"/>
          </a:p>
        </p:txBody>
      </p:sp>
      <p:sp>
        <p:nvSpPr>
          <p:cNvPr id="4" name="Slide Number Placeholder 3"/>
          <p:cNvSpPr>
            <a:spLocks noGrp="1"/>
          </p:cNvSpPr>
          <p:nvPr>
            <p:ph type="sldNum" sz="quarter" idx="10"/>
          </p:nvPr>
        </p:nvSpPr>
        <p:spPr/>
        <p:txBody>
          <a:bodyPr/>
          <a:lstStyle/>
          <a:p>
            <a:fld id="{54199EFA-5670-D34A-8E4F-0B524B5CA0B3}" type="slidenum">
              <a:rPr lang="en-US" smtClean="0"/>
              <a:t>2</a:t>
            </a:fld>
            <a:endParaRPr lang="en-US"/>
          </a:p>
        </p:txBody>
      </p:sp>
    </p:spTree>
    <p:extLst>
      <p:ext uri="{BB962C8B-B14F-4D97-AF65-F5344CB8AC3E}">
        <p14:creationId xmlns:p14="http://schemas.microsoft.com/office/powerpoint/2010/main" val="365819732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rgbClr val="002060"/>
                </a:solidFill>
                <a:latin typeface="+mn-lt"/>
                <a:ea typeface="+mn-ea"/>
                <a:cs typeface="+mn-cs"/>
              </a:rPr>
              <a:t>Thin bezel – Some less than 1” thick.</a:t>
            </a:r>
          </a:p>
          <a:p>
            <a:endParaRPr lang="en-US" sz="1200" b="0" i="0" u="none" strike="noStrike" kern="1200" baseline="0" dirty="0" smtClean="0">
              <a:solidFill>
                <a:srgbClr val="002060"/>
              </a:solidFill>
              <a:latin typeface="+mn-lt"/>
              <a:ea typeface="+mn-ea"/>
              <a:cs typeface="+mn-cs"/>
            </a:endParaRPr>
          </a:p>
          <a:p>
            <a:r>
              <a:rPr lang="en-US" sz="1200" b="0" i="0" u="none" strike="noStrike" kern="1200" baseline="0" dirty="0" smtClean="0">
                <a:solidFill>
                  <a:srgbClr val="002060"/>
                </a:solidFill>
                <a:latin typeface="+mn-lt"/>
                <a:ea typeface="+mn-ea"/>
                <a:cs typeface="+mn-cs"/>
              </a:rPr>
              <a:t>High brightness LCD – Some as bright as 2500 nits.</a:t>
            </a:r>
          </a:p>
          <a:p>
            <a:endParaRPr lang="en-US" sz="1200" b="0" i="0" u="none" strike="noStrike" kern="1200" baseline="0" dirty="0" smtClean="0">
              <a:solidFill>
                <a:srgbClr val="002060"/>
              </a:solidFill>
              <a:latin typeface="+mn-lt"/>
              <a:ea typeface="+mn-ea"/>
              <a:cs typeface="+mn-cs"/>
            </a:endParaRPr>
          </a:p>
          <a:p>
            <a:r>
              <a:rPr lang="en-US" sz="1200" b="0" i="0" u="none" strike="noStrike" kern="1200" baseline="0" dirty="0" smtClean="0">
                <a:solidFill>
                  <a:srgbClr val="002060"/>
                </a:solidFill>
                <a:latin typeface="+mn-lt"/>
                <a:ea typeface="+mn-ea"/>
                <a:cs typeface="+mn-cs"/>
              </a:rPr>
              <a:t>24/7 operation</a:t>
            </a:r>
          </a:p>
          <a:p>
            <a:endParaRPr lang="en-US" sz="1200" b="0" i="0" u="none" strike="noStrike" kern="1200" baseline="0" dirty="0" smtClean="0">
              <a:solidFill>
                <a:srgbClr val="002060"/>
              </a:solidFill>
              <a:latin typeface="+mn-lt"/>
              <a:ea typeface="+mn-ea"/>
              <a:cs typeface="+mn-cs"/>
            </a:endParaRPr>
          </a:p>
          <a:p>
            <a:r>
              <a:rPr lang="en-US" sz="1200" b="0" i="0" u="none" strike="noStrike" kern="1200" baseline="0" dirty="0" smtClean="0">
                <a:solidFill>
                  <a:srgbClr val="002060"/>
                </a:solidFill>
                <a:latin typeface="+mn-lt"/>
                <a:ea typeface="+mn-ea"/>
                <a:cs typeface="+mn-cs"/>
              </a:rPr>
              <a:t>Built in processors</a:t>
            </a:r>
          </a:p>
          <a:p>
            <a:endParaRPr lang="en-US" sz="1200" b="0" i="0" u="none" strike="noStrike" kern="1200" baseline="0" dirty="0" smtClean="0">
              <a:solidFill>
                <a:srgbClr val="002060"/>
              </a:solidFill>
              <a:latin typeface="+mn-lt"/>
              <a:ea typeface="+mn-ea"/>
              <a:cs typeface="+mn-cs"/>
            </a:endParaRPr>
          </a:p>
          <a:p>
            <a:r>
              <a:rPr lang="en-US" sz="1200" b="0" i="0" u="none" strike="noStrike" kern="1200" baseline="0" dirty="0" smtClean="0">
                <a:solidFill>
                  <a:srgbClr val="002060"/>
                </a:solidFill>
                <a:latin typeface="+mn-lt"/>
                <a:ea typeface="+mn-ea"/>
                <a:cs typeface="+mn-cs"/>
              </a:rPr>
              <a:t>Video Walls</a:t>
            </a:r>
            <a:endParaRPr lang="en-US" b="0" dirty="0"/>
          </a:p>
        </p:txBody>
      </p:sp>
      <p:sp>
        <p:nvSpPr>
          <p:cNvPr id="4" name="Slide Number Placeholder 3"/>
          <p:cNvSpPr>
            <a:spLocks noGrp="1"/>
          </p:cNvSpPr>
          <p:nvPr>
            <p:ph type="sldNum" sz="quarter" idx="10"/>
          </p:nvPr>
        </p:nvSpPr>
        <p:spPr/>
        <p:txBody>
          <a:bodyPr/>
          <a:lstStyle/>
          <a:p>
            <a:fld id="{54199EFA-5670-D34A-8E4F-0B524B5CA0B3}" type="slidenum">
              <a:rPr lang="en-US" smtClean="0"/>
              <a:t>14</a:t>
            </a:fld>
            <a:endParaRPr lang="en-US"/>
          </a:p>
        </p:txBody>
      </p:sp>
    </p:spTree>
    <p:extLst>
      <p:ext uri="{BB962C8B-B14F-4D97-AF65-F5344CB8AC3E}">
        <p14:creationId xmlns:p14="http://schemas.microsoft.com/office/powerpoint/2010/main" val="86760571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Wired</a:t>
            </a:r>
          </a:p>
          <a:p>
            <a:endParaRPr lang="en-US" dirty="0" smtClean="0"/>
          </a:p>
          <a:p>
            <a:r>
              <a:rPr lang="en-US" dirty="0" smtClean="0"/>
              <a:t>Wireless</a:t>
            </a:r>
          </a:p>
          <a:p>
            <a:endParaRPr lang="en-US" dirty="0" smtClean="0"/>
          </a:p>
          <a:p>
            <a:r>
              <a:rPr lang="en-US" dirty="0" smtClean="0"/>
              <a:t>Cellular</a:t>
            </a:r>
          </a:p>
          <a:p>
            <a:endParaRPr lang="en-US" dirty="0" smtClean="0"/>
          </a:p>
          <a:p>
            <a:r>
              <a:rPr lang="en-US" dirty="0" smtClean="0"/>
              <a:t>USB</a:t>
            </a:r>
          </a:p>
        </p:txBody>
      </p:sp>
      <p:sp>
        <p:nvSpPr>
          <p:cNvPr id="4" name="Slide Number Placeholder 3"/>
          <p:cNvSpPr>
            <a:spLocks noGrp="1"/>
          </p:cNvSpPr>
          <p:nvPr>
            <p:ph type="sldNum" sz="quarter" idx="10"/>
          </p:nvPr>
        </p:nvSpPr>
        <p:spPr/>
        <p:txBody>
          <a:bodyPr/>
          <a:lstStyle/>
          <a:p>
            <a:fld id="{54199EFA-5670-D34A-8E4F-0B524B5CA0B3}" type="slidenum">
              <a:rPr lang="en-US" smtClean="0"/>
              <a:t>15</a:t>
            </a:fld>
            <a:endParaRPr lang="en-US"/>
          </a:p>
        </p:txBody>
      </p:sp>
    </p:spTree>
    <p:extLst>
      <p:ext uri="{BB962C8B-B14F-4D97-AF65-F5344CB8AC3E}">
        <p14:creationId xmlns:p14="http://schemas.microsoft.com/office/powerpoint/2010/main" val="114701812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30000"/>
              </a:lnSpc>
            </a:pPr>
            <a:r>
              <a:rPr lang="en-US" sz="1200" b="0" i="0" u="none" strike="noStrike" kern="1200" baseline="0" dirty="0" smtClean="0">
                <a:solidFill>
                  <a:srgbClr val="002060"/>
                </a:solidFill>
                <a:latin typeface="+mn-lt"/>
                <a:ea typeface="+mn-ea"/>
                <a:cs typeface="+mn-cs"/>
              </a:rPr>
              <a:t>Logistics and Risk Abatement</a:t>
            </a:r>
          </a:p>
          <a:p>
            <a:pPr>
              <a:lnSpc>
                <a:spcPct val="130000"/>
              </a:lnSpc>
            </a:pPr>
            <a:endParaRPr lang="en-US" sz="1200" b="0" i="0" u="none" strike="noStrike" kern="1200" baseline="0" dirty="0" smtClean="0">
              <a:solidFill>
                <a:srgbClr val="002060"/>
              </a:solidFill>
              <a:latin typeface="+mn-lt"/>
              <a:ea typeface="+mn-ea"/>
              <a:cs typeface="+mn-cs"/>
            </a:endParaRPr>
          </a:p>
          <a:p>
            <a:pPr>
              <a:lnSpc>
                <a:spcPct val="130000"/>
              </a:lnSpc>
            </a:pPr>
            <a:r>
              <a:rPr lang="en-US" sz="1200" b="0" i="0" u="none" strike="noStrike" kern="1200" baseline="0" dirty="0" smtClean="0">
                <a:solidFill>
                  <a:srgbClr val="002060"/>
                </a:solidFill>
                <a:latin typeface="+mn-lt"/>
                <a:ea typeface="+mn-ea"/>
                <a:cs typeface="+mn-cs"/>
              </a:rPr>
              <a:t>National Installation and Service</a:t>
            </a:r>
          </a:p>
          <a:p>
            <a:pPr>
              <a:lnSpc>
                <a:spcPct val="130000"/>
              </a:lnSpc>
            </a:pPr>
            <a:endParaRPr lang="en-US" sz="1200" b="0" i="0" u="none" strike="noStrike" kern="1200" baseline="0" dirty="0" smtClean="0">
              <a:solidFill>
                <a:srgbClr val="002060"/>
              </a:solidFill>
              <a:latin typeface="+mn-lt"/>
              <a:ea typeface="+mn-ea"/>
              <a:cs typeface="+mn-cs"/>
            </a:endParaRPr>
          </a:p>
          <a:p>
            <a:pPr>
              <a:lnSpc>
                <a:spcPct val="130000"/>
              </a:lnSpc>
            </a:pPr>
            <a:r>
              <a:rPr lang="en-US" sz="1200" b="0" i="0" u="none" strike="noStrike" kern="1200" baseline="0" dirty="0" smtClean="0">
                <a:solidFill>
                  <a:srgbClr val="002060"/>
                </a:solidFill>
                <a:latin typeface="+mn-lt"/>
                <a:ea typeface="+mn-ea"/>
                <a:cs typeface="+mn-cs"/>
              </a:rPr>
              <a:t>Facilities + IT + AV are converging into one</a:t>
            </a:r>
            <a:endParaRPr lang="en-US" sz="1200" b="0" dirty="0" smtClean="0">
              <a:solidFill>
                <a:srgbClr val="002060"/>
              </a:solidFill>
            </a:endParaRPr>
          </a:p>
        </p:txBody>
      </p:sp>
      <p:sp>
        <p:nvSpPr>
          <p:cNvPr id="4" name="Slide Number Placeholder 3"/>
          <p:cNvSpPr>
            <a:spLocks noGrp="1"/>
          </p:cNvSpPr>
          <p:nvPr>
            <p:ph type="sldNum" sz="quarter" idx="10"/>
          </p:nvPr>
        </p:nvSpPr>
        <p:spPr/>
        <p:txBody>
          <a:bodyPr/>
          <a:lstStyle/>
          <a:p>
            <a:fld id="{54199EFA-5670-D34A-8E4F-0B524B5CA0B3}" type="slidenum">
              <a:rPr lang="en-US" smtClean="0"/>
              <a:t>16</a:t>
            </a:fld>
            <a:endParaRPr lang="en-US"/>
          </a:p>
        </p:txBody>
      </p:sp>
    </p:spTree>
    <p:extLst>
      <p:ext uri="{BB962C8B-B14F-4D97-AF65-F5344CB8AC3E}">
        <p14:creationId xmlns:p14="http://schemas.microsoft.com/office/powerpoint/2010/main" val="148111300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dirty="0" smtClean="0">
                <a:solidFill>
                  <a:srgbClr val="002060"/>
                </a:solidFill>
              </a:rPr>
              <a:t>ALMO Line Card –</a:t>
            </a:r>
            <a:r>
              <a:rPr lang="en-US" sz="1200" b="0" baseline="0" dirty="0" smtClean="0">
                <a:solidFill>
                  <a:srgbClr val="002060"/>
                </a:solidFill>
              </a:rPr>
              <a:t> </a:t>
            </a:r>
            <a:r>
              <a:rPr lang="en-US" sz="1200" b="0" dirty="0" smtClean="0">
                <a:solidFill>
                  <a:srgbClr val="002060"/>
                </a:solidFill>
              </a:rPr>
              <a:t>Under 40 Strategically</a:t>
            </a:r>
            <a:r>
              <a:rPr lang="en-US" sz="1200" b="0" baseline="0" dirty="0" smtClean="0">
                <a:solidFill>
                  <a:srgbClr val="002060"/>
                </a:solidFill>
              </a:rPr>
              <a:t> selected </a:t>
            </a:r>
            <a:r>
              <a:rPr lang="en-US" sz="1200" b="0" dirty="0" smtClean="0">
                <a:solidFill>
                  <a:srgbClr val="002060"/>
                </a:solidFill>
              </a:rPr>
              <a:t>Partners to provide you everything you will need.</a:t>
            </a:r>
          </a:p>
          <a:p>
            <a:endParaRPr lang="en-US" sz="1200" b="0" dirty="0" smtClean="0">
              <a:solidFill>
                <a:srgbClr val="002060"/>
              </a:solidFill>
            </a:endParaRPr>
          </a:p>
          <a:p>
            <a:r>
              <a:rPr lang="en-US" sz="1200" b="0" dirty="0" smtClean="0">
                <a:solidFill>
                  <a:srgbClr val="002060"/>
                </a:solidFill>
              </a:rPr>
              <a:t>ALMO Sales Force – Trained Professional Sales people calling on you in your shops.</a:t>
            </a:r>
          </a:p>
          <a:p>
            <a:endParaRPr lang="en-US" sz="1200" b="0" dirty="0" smtClean="0">
              <a:solidFill>
                <a:srgbClr val="002060"/>
              </a:solidFill>
            </a:endParaRPr>
          </a:p>
          <a:p>
            <a:r>
              <a:rPr lang="en-US" sz="1200" b="0" dirty="0" smtClean="0">
                <a:solidFill>
                  <a:srgbClr val="002060"/>
                </a:solidFill>
              </a:rPr>
              <a:t>ALMO BDM’s (Business Development Managers) Trained and specializing in the</a:t>
            </a:r>
            <a:r>
              <a:rPr lang="en-US" sz="1200" b="0" baseline="0" dirty="0" smtClean="0">
                <a:solidFill>
                  <a:srgbClr val="002060"/>
                </a:solidFill>
              </a:rPr>
              <a:t> </a:t>
            </a:r>
            <a:r>
              <a:rPr lang="en-US" sz="1200" b="0" dirty="0" smtClean="0">
                <a:solidFill>
                  <a:srgbClr val="002060"/>
                </a:solidFill>
              </a:rPr>
              <a:t>Products</a:t>
            </a:r>
            <a:r>
              <a:rPr lang="en-US" sz="1200" b="0" baseline="0" dirty="0" smtClean="0">
                <a:solidFill>
                  <a:srgbClr val="002060"/>
                </a:solidFill>
              </a:rPr>
              <a:t> that we offer you.</a:t>
            </a:r>
          </a:p>
          <a:p>
            <a:endParaRPr lang="en-US" sz="1200" b="0" baseline="0" dirty="0" smtClean="0">
              <a:solidFill>
                <a:srgbClr val="002060"/>
              </a:solidFill>
            </a:endParaRPr>
          </a:p>
          <a:p>
            <a:r>
              <a:rPr lang="en-US" sz="1200" b="0" baseline="0" dirty="0" smtClean="0">
                <a:solidFill>
                  <a:srgbClr val="002060"/>
                </a:solidFill>
              </a:rPr>
              <a:t>ALMO E4 Tour – Training events held all around the US for your education and training on of all the products we offer</a:t>
            </a:r>
            <a:endParaRPr lang="en-US" sz="1200" b="0" dirty="0" smtClean="0">
              <a:solidFill>
                <a:srgbClr val="002060"/>
              </a:solidFill>
            </a:endParaRPr>
          </a:p>
        </p:txBody>
      </p:sp>
      <p:sp>
        <p:nvSpPr>
          <p:cNvPr id="4" name="Slide Number Placeholder 3"/>
          <p:cNvSpPr>
            <a:spLocks noGrp="1"/>
          </p:cNvSpPr>
          <p:nvPr>
            <p:ph type="sldNum" sz="quarter" idx="10"/>
          </p:nvPr>
        </p:nvSpPr>
        <p:spPr/>
        <p:txBody>
          <a:bodyPr/>
          <a:lstStyle/>
          <a:p>
            <a:fld id="{54199EFA-5670-D34A-8E4F-0B524B5CA0B3}" type="slidenum">
              <a:rPr lang="en-US" smtClean="0"/>
              <a:t>17</a:t>
            </a:fld>
            <a:endParaRPr lang="en-US"/>
          </a:p>
        </p:txBody>
      </p:sp>
    </p:spTree>
    <p:extLst>
      <p:ext uri="{BB962C8B-B14F-4D97-AF65-F5344CB8AC3E}">
        <p14:creationId xmlns:p14="http://schemas.microsoft.com/office/powerpoint/2010/main" val="28505698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rgbClr val="002060"/>
                </a:solidFill>
                <a:latin typeface="+mn-lt"/>
                <a:ea typeface="+mn-ea"/>
                <a:cs typeface="+mn-cs"/>
              </a:rPr>
              <a:t>It is estimated that the overall static sign industry is approximately $49.5 billion with the US market being number one at over 50% of the total.</a:t>
            </a:r>
          </a:p>
          <a:p>
            <a:endParaRPr lang="en-US" sz="1200" b="0" i="0" u="none" strike="noStrike" kern="1200" baseline="0" dirty="0" smtClean="0">
              <a:solidFill>
                <a:srgbClr val="002060"/>
              </a:solidFill>
              <a:latin typeface="+mn-lt"/>
              <a:ea typeface="+mn-ea"/>
              <a:cs typeface="+mn-cs"/>
            </a:endParaRPr>
          </a:p>
          <a:p>
            <a:r>
              <a:rPr lang="en-US" sz="1200" b="0" i="0" u="none" strike="noStrike" kern="1200" baseline="0" dirty="0" smtClean="0">
                <a:solidFill>
                  <a:srgbClr val="002060"/>
                </a:solidFill>
                <a:latin typeface="+mn-lt"/>
                <a:ea typeface="+mn-ea"/>
                <a:cs typeface="+mn-cs"/>
              </a:rPr>
              <a:t>The best estimate we can find in terms of the number of sign shops in the USA is just over 35,000.</a:t>
            </a:r>
            <a:endParaRPr lang="en-US" sz="1200" b="0" dirty="0" smtClean="0">
              <a:solidFill>
                <a:srgbClr val="002060"/>
              </a:solidFill>
            </a:endParaRPr>
          </a:p>
          <a:p>
            <a:endParaRPr lang="en-US" dirty="0"/>
          </a:p>
        </p:txBody>
      </p:sp>
      <p:sp>
        <p:nvSpPr>
          <p:cNvPr id="4" name="Slide Number Placeholder 3"/>
          <p:cNvSpPr>
            <a:spLocks noGrp="1"/>
          </p:cNvSpPr>
          <p:nvPr>
            <p:ph type="sldNum" sz="quarter" idx="10"/>
          </p:nvPr>
        </p:nvSpPr>
        <p:spPr/>
        <p:txBody>
          <a:bodyPr/>
          <a:lstStyle/>
          <a:p>
            <a:fld id="{54199EFA-5670-D34A-8E4F-0B524B5CA0B3}" type="slidenum">
              <a:rPr lang="en-US" smtClean="0"/>
              <a:t>4</a:t>
            </a:fld>
            <a:endParaRPr lang="en-US"/>
          </a:p>
        </p:txBody>
      </p:sp>
    </p:spTree>
    <p:extLst>
      <p:ext uri="{BB962C8B-B14F-4D97-AF65-F5344CB8AC3E}">
        <p14:creationId xmlns:p14="http://schemas.microsoft.com/office/powerpoint/2010/main" val="79454542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rgbClr val="002060"/>
                </a:solidFill>
                <a:latin typeface="+mn-lt"/>
                <a:ea typeface="+mn-ea"/>
                <a:cs typeface="+mn-cs"/>
              </a:rPr>
              <a:t>The Dynamic digital signage market grew at over 23% in 2013, according to industry experts.</a:t>
            </a:r>
          </a:p>
          <a:p>
            <a:endParaRPr lang="en-US" sz="1200" b="0" i="0" u="none" strike="noStrike" kern="1200" baseline="0" dirty="0" smtClean="0">
              <a:solidFill>
                <a:srgbClr val="002060"/>
              </a:solidFill>
              <a:latin typeface="+mn-lt"/>
              <a:ea typeface="+mn-ea"/>
              <a:cs typeface="+mn-cs"/>
            </a:endParaRPr>
          </a:p>
          <a:p>
            <a:r>
              <a:rPr lang="en-US" sz="1200" b="0" i="0" u="none" strike="noStrike" kern="1200" baseline="0" dirty="0" smtClean="0">
                <a:solidFill>
                  <a:srgbClr val="002060"/>
                </a:solidFill>
                <a:latin typeface="+mn-lt"/>
                <a:ea typeface="+mn-ea"/>
                <a:cs typeface="+mn-cs"/>
              </a:rPr>
              <a:t>That growth meant over $7 Billion in sales in 2013.</a:t>
            </a:r>
          </a:p>
          <a:p>
            <a:endParaRPr lang="en-US" sz="1200" b="0" i="0" u="none" strike="noStrike" kern="1200" baseline="0" dirty="0" smtClean="0">
              <a:solidFill>
                <a:srgbClr val="002060"/>
              </a:solidFill>
              <a:latin typeface="+mn-lt"/>
              <a:ea typeface="+mn-ea"/>
              <a:cs typeface="+mn-cs"/>
            </a:endParaRPr>
          </a:p>
          <a:p>
            <a:r>
              <a:rPr lang="en-US" sz="1200" b="0" i="0" u="none" strike="noStrike" kern="1200" baseline="0" dirty="0" smtClean="0">
                <a:solidFill>
                  <a:srgbClr val="002060"/>
                </a:solidFill>
                <a:latin typeface="+mn-lt"/>
                <a:ea typeface="+mn-ea"/>
                <a:cs typeface="+mn-cs"/>
              </a:rPr>
              <a:t>The market is set to reach over $16 Billion in sales in the next four years!</a:t>
            </a:r>
            <a:endParaRPr lang="en-US" sz="1200" b="0" dirty="0" smtClean="0">
              <a:solidFill>
                <a:srgbClr val="002060"/>
              </a:solidFill>
            </a:endParaRPr>
          </a:p>
          <a:p>
            <a:endParaRPr lang="en-US" dirty="0"/>
          </a:p>
        </p:txBody>
      </p:sp>
      <p:sp>
        <p:nvSpPr>
          <p:cNvPr id="4" name="Slide Number Placeholder 3"/>
          <p:cNvSpPr>
            <a:spLocks noGrp="1"/>
          </p:cNvSpPr>
          <p:nvPr>
            <p:ph type="sldNum" sz="quarter" idx="10"/>
          </p:nvPr>
        </p:nvSpPr>
        <p:spPr/>
        <p:txBody>
          <a:bodyPr/>
          <a:lstStyle/>
          <a:p>
            <a:fld id="{54199EFA-5670-D34A-8E4F-0B524B5CA0B3}" type="slidenum">
              <a:rPr lang="en-US" smtClean="0"/>
              <a:t>5</a:t>
            </a:fld>
            <a:endParaRPr lang="en-US"/>
          </a:p>
        </p:txBody>
      </p:sp>
    </p:spTree>
    <p:extLst>
      <p:ext uri="{BB962C8B-B14F-4D97-AF65-F5344CB8AC3E}">
        <p14:creationId xmlns:p14="http://schemas.microsoft.com/office/powerpoint/2010/main" val="201191733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b="1" i="0" u="none" strike="noStrike" kern="1200" baseline="0" dirty="0" smtClean="0">
                <a:solidFill>
                  <a:srgbClr val="002060"/>
                </a:solidFill>
                <a:latin typeface="+mn-lt"/>
                <a:ea typeface="+mn-ea"/>
                <a:cs typeface="+mn-cs"/>
              </a:rPr>
              <a:t>The obvious things you will always sell in dynamic digital signage are the hardware and software items mentioned earlier but the real profits, and in some case recurring revenues to be earned, are in the following areas.</a:t>
            </a:r>
          </a:p>
          <a:p>
            <a:endParaRPr lang="en-US" dirty="0"/>
          </a:p>
        </p:txBody>
      </p:sp>
      <p:sp>
        <p:nvSpPr>
          <p:cNvPr id="4" name="Slide Number Placeholder 3"/>
          <p:cNvSpPr>
            <a:spLocks noGrp="1"/>
          </p:cNvSpPr>
          <p:nvPr>
            <p:ph type="sldNum" sz="quarter" idx="10"/>
          </p:nvPr>
        </p:nvSpPr>
        <p:spPr/>
        <p:txBody>
          <a:bodyPr/>
          <a:lstStyle/>
          <a:p>
            <a:fld id="{54199EFA-5670-D34A-8E4F-0B524B5CA0B3}" type="slidenum">
              <a:rPr lang="en-US" smtClean="0"/>
              <a:t>7</a:t>
            </a:fld>
            <a:endParaRPr lang="en-US"/>
          </a:p>
        </p:txBody>
      </p:sp>
    </p:spTree>
    <p:extLst>
      <p:ext uri="{BB962C8B-B14F-4D97-AF65-F5344CB8AC3E}">
        <p14:creationId xmlns:p14="http://schemas.microsoft.com/office/powerpoint/2010/main" val="296298789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indent="-457200">
              <a:buFont typeface="Arial"/>
              <a:buChar char="•"/>
            </a:pPr>
            <a:r>
              <a:rPr lang="en-US" sz="1200" b="1" kern="1200" dirty="0" smtClean="0">
                <a:solidFill>
                  <a:srgbClr val="002060"/>
                </a:solidFill>
                <a:effectLst/>
              </a:rPr>
              <a:t>Advertising</a:t>
            </a:r>
            <a:endParaRPr lang="en-US" sz="1200" kern="1200" dirty="0" smtClean="0">
              <a:solidFill>
                <a:srgbClr val="002060"/>
              </a:solidFill>
              <a:effectLst/>
            </a:endParaRPr>
          </a:p>
          <a:p>
            <a:pPr marL="457200" indent="-457200">
              <a:buFont typeface="Arial"/>
              <a:buChar char="•"/>
            </a:pPr>
            <a:r>
              <a:rPr lang="en-US" sz="1200" b="1" kern="1200" dirty="0" smtClean="0">
                <a:solidFill>
                  <a:srgbClr val="002060"/>
                </a:solidFill>
                <a:effectLst/>
              </a:rPr>
              <a:t>Banks</a:t>
            </a:r>
            <a:endParaRPr lang="en-US" sz="1200" kern="1200" dirty="0" smtClean="0">
              <a:solidFill>
                <a:srgbClr val="002060"/>
              </a:solidFill>
              <a:effectLst/>
            </a:endParaRPr>
          </a:p>
          <a:p>
            <a:pPr marL="457200" indent="-457200">
              <a:buFont typeface="Arial"/>
              <a:buChar char="•"/>
            </a:pPr>
            <a:r>
              <a:rPr lang="en-US" sz="1200" b="1" kern="1200" dirty="0" smtClean="0">
                <a:solidFill>
                  <a:srgbClr val="002060"/>
                </a:solidFill>
                <a:effectLst/>
              </a:rPr>
              <a:t>Corporate</a:t>
            </a:r>
            <a:endParaRPr lang="en-US" sz="1200" kern="1200" dirty="0" smtClean="0">
              <a:solidFill>
                <a:srgbClr val="002060"/>
              </a:solidFill>
              <a:effectLst/>
            </a:endParaRPr>
          </a:p>
          <a:p>
            <a:pPr marL="457200" indent="-457200">
              <a:buFont typeface="Arial"/>
              <a:buChar char="•"/>
            </a:pPr>
            <a:r>
              <a:rPr lang="en-US" sz="1200" b="1" kern="1200" dirty="0" smtClean="0">
                <a:solidFill>
                  <a:srgbClr val="002060"/>
                </a:solidFill>
                <a:effectLst/>
              </a:rPr>
              <a:t>Education</a:t>
            </a:r>
            <a:endParaRPr lang="en-US" sz="1200" kern="1200" dirty="0" smtClean="0">
              <a:solidFill>
                <a:srgbClr val="002060"/>
              </a:solidFill>
              <a:effectLst/>
            </a:endParaRPr>
          </a:p>
          <a:p>
            <a:pPr marL="457200" indent="-457200">
              <a:buFont typeface="Arial"/>
              <a:buChar char="•"/>
            </a:pPr>
            <a:r>
              <a:rPr lang="en-US" sz="1200" b="1" dirty="0" smtClean="0">
                <a:solidFill>
                  <a:srgbClr val="002060"/>
                </a:solidFill>
              </a:rPr>
              <a:t>Exhibits &amp; Conventions</a:t>
            </a:r>
          </a:p>
          <a:p>
            <a:pPr marL="457200" indent="-457200">
              <a:buFont typeface="Arial"/>
              <a:buChar char="•"/>
            </a:pPr>
            <a:r>
              <a:rPr lang="en-US" sz="1200" b="1" dirty="0" smtClean="0">
                <a:solidFill>
                  <a:srgbClr val="002060"/>
                </a:solidFill>
              </a:rPr>
              <a:t>Healthcare</a:t>
            </a:r>
          </a:p>
          <a:p>
            <a:pPr marL="457200" indent="-457200">
              <a:buFont typeface="Arial"/>
              <a:buChar char="•"/>
            </a:pPr>
            <a:r>
              <a:rPr lang="en-US" sz="1200" b="1" dirty="0" smtClean="0">
                <a:solidFill>
                  <a:srgbClr val="002060"/>
                </a:solidFill>
              </a:rPr>
              <a:t>Hotels, Resorts, Casinos</a:t>
            </a:r>
          </a:p>
          <a:p>
            <a:pPr marL="457200" indent="-457200">
              <a:buFont typeface="Arial"/>
              <a:buChar char="•"/>
            </a:pPr>
            <a:r>
              <a:rPr lang="en-US" sz="1200" b="1" dirty="0" smtClean="0">
                <a:solidFill>
                  <a:srgbClr val="002060"/>
                </a:solidFill>
              </a:rPr>
              <a:t>Music, Sports, Entertainment</a:t>
            </a:r>
          </a:p>
          <a:p>
            <a:pPr marL="457200" indent="-457200">
              <a:buFont typeface="Arial"/>
              <a:buChar char="•"/>
            </a:pPr>
            <a:r>
              <a:rPr lang="en-US" sz="1200" b="1" dirty="0" smtClean="0">
                <a:solidFill>
                  <a:srgbClr val="002060"/>
                </a:solidFill>
              </a:rPr>
              <a:t>Retail</a:t>
            </a:r>
          </a:p>
          <a:p>
            <a:pPr marL="457200" indent="-457200">
              <a:buFont typeface="Arial"/>
              <a:buChar char="•"/>
            </a:pPr>
            <a:r>
              <a:rPr lang="en-US" sz="1200" b="1" dirty="0" smtClean="0">
                <a:solidFill>
                  <a:srgbClr val="002060"/>
                </a:solidFill>
              </a:rPr>
              <a:t>Restaurants, QSR</a:t>
            </a:r>
          </a:p>
          <a:p>
            <a:pPr marL="457200" indent="-457200">
              <a:buFont typeface="Arial"/>
              <a:buChar char="•"/>
            </a:pPr>
            <a:r>
              <a:rPr lang="en-US" sz="1200" b="1" dirty="0" smtClean="0">
                <a:solidFill>
                  <a:srgbClr val="002060"/>
                </a:solidFill>
              </a:rPr>
              <a:t>Transportation</a:t>
            </a:r>
          </a:p>
          <a:p>
            <a:pPr marL="457200" indent="-457200">
              <a:buFont typeface="Arial"/>
              <a:buChar char="•"/>
            </a:pPr>
            <a:r>
              <a:rPr lang="en-US" sz="1200" b="1" dirty="0" err="1" smtClean="0">
                <a:solidFill>
                  <a:srgbClr val="002060"/>
                </a:solidFill>
              </a:rPr>
              <a:t>Wayfinding</a:t>
            </a:r>
            <a:endParaRPr lang="en-US" sz="1200" b="1" dirty="0" smtClean="0">
              <a:solidFill>
                <a:srgbClr val="002060"/>
              </a:solidFill>
            </a:endParaRPr>
          </a:p>
        </p:txBody>
      </p:sp>
      <p:sp>
        <p:nvSpPr>
          <p:cNvPr id="4" name="Slide Number Placeholder 3"/>
          <p:cNvSpPr>
            <a:spLocks noGrp="1"/>
          </p:cNvSpPr>
          <p:nvPr>
            <p:ph type="sldNum" sz="quarter" idx="10"/>
          </p:nvPr>
        </p:nvSpPr>
        <p:spPr/>
        <p:txBody>
          <a:bodyPr/>
          <a:lstStyle/>
          <a:p>
            <a:fld id="{54199EFA-5670-D34A-8E4F-0B524B5CA0B3}" type="slidenum">
              <a:rPr lang="en-US" smtClean="0"/>
              <a:t>9</a:t>
            </a:fld>
            <a:endParaRPr lang="en-US"/>
          </a:p>
        </p:txBody>
      </p:sp>
    </p:spTree>
    <p:extLst>
      <p:ext uri="{BB962C8B-B14F-4D97-AF65-F5344CB8AC3E}">
        <p14:creationId xmlns:p14="http://schemas.microsoft.com/office/powerpoint/2010/main" val="423234443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dirty="0" smtClean="0">
                <a:solidFill>
                  <a:srgbClr val="009FDA"/>
                </a:solidFill>
              </a:rPr>
              <a:t>Return</a:t>
            </a:r>
            <a:r>
              <a:rPr lang="en-US" sz="1200" b="1" baseline="0" dirty="0" smtClean="0">
                <a:solidFill>
                  <a:srgbClr val="009FDA"/>
                </a:solidFill>
              </a:rPr>
              <a:t> on Investment:</a:t>
            </a:r>
          </a:p>
          <a:p>
            <a:r>
              <a:rPr lang="en-US" sz="1200" baseline="0" dirty="0" smtClean="0">
                <a:solidFill>
                  <a:srgbClr val="002060"/>
                </a:solidFill>
              </a:rPr>
              <a:t>When the money spent on a certain project gets a Return on the Investment</a:t>
            </a:r>
            <a:r>
              <a:rPr lang="en-US" sz="1200" dirty="0" smtClean="0">
                <a:solidFill>
                  <a:srgbClr val="002060"/>
                </a:solidFill>
              </a:rPr>
              <a:t> </a:t>
            </a:r>
            <a:r>
              <a:rPr lang="en-US" sz="1200" baseline="0" dirty="0" smtClean="0">
                <a:solidFill>
                  <a:srgbClr val="002060"/>
                </a:solidFill>
              </a:rPr>
              <a:t>dollars spent for that project</a:t>
            </a:r>
          </a:p>
          <a:p>
            <a:endParaRPr lang="en-US" sz="1200" baseline="0" dirty="0" smtClean="0">
              <a:solidFill>
                <a:srgbClr val="002060"/>
              </a:solidFill>
            </a:endParaRPr>
          </a:p>
          <a:p>
            <a:r>
              <a:rPr lang="en-US" sz="1000" baseline="0" dirty="0" smtClean="0">
                <a:solidFill>
                  <a:srgbClr val="002060"/>
                </a:solidFill>
              </a:rPr>
              <a:t>Examples: Menu Boards, Advertising Boards, Banks, etc.</a:t>
            </a:r>
          </a:p>
          <a:p>
            <a:endParaRPr lang="en-US" sz="1200" b="1" baseline="0" dirty="0" smtClean="0">
              <a:solidFill>
                <a:srgbClr val="002060"/>
              </a:solidFill>
            </a:endParaRPr>
          </a:p>
          <a:p>
            <a:r>
              <a:rPr lang="en-US" sz="1200" b="1" baseline="0" dirty="0" smtClean="0">
                <a:solidFill>
                  <a:srgbClr val="009FDA"/>
                </a:solidFill>
              </a:rPr>
              <a:t>Return On Objective:</a:t>
            </a:r>
          </a:p>
          <a:p>
            <a:r>
              <a:rPr lang="en-US" sz="1200" baseline="0" dirty="0" smtClean="0">
                <a:solidFill>
                  <a:srgbClr val="002060"/>
                </a:solidFill>
              </a:rPr>
              <a:t>When the money spent on a certain project gets a Return on the Objective on the investment dollars spent for that project</a:t>
            </a:r>
          </a:p>
          <a:p>
            <a:endParaRPr lang="en-US" sz="1200" baseline="0" dirty="0" smtClean="0">
              <a:solidFill>
                <a:srgbClr val="002060"/>
              </a:solidFill>
            </a:endParaRPr>
          </a:p>
          <a:p>
            <a:r>
              <a:rPr lang="en-US" sz="1000" baseline="0" dirty="0" smtClean="0">
                <a:solidFill>
                  <a:srgbClr val="002060"/>
                </a:solidFill>
              </a:rPr>
              <a:t>Examples: Way Finding Boards, Education, Transportation, etc.</a:t>
            </a:r>
          </a:p>
        </p:txBody>
      </p:sp>
      <p:sp>
        <p:nvSpPr>
          <p:cNvPr id="4" name="Slide Number Placeholder 3"/>
          <p:cNvSpPr>
            <a:spLocks noGrp="1"/>
          </p:cNvSpPr>
          <p:nvPr>
            <p:ph type="sldNum" sz="quarter" idx="10"/>
          </p:nvPr>
        </p:nvSpPr>
        <p:spPr/>
        <p:txBody>
          <a:bodyPr/>
          <a:lstStyle/>
          <a:p>
            <a:fld id="{54199EFA-5670-D34A-8E4F-0B524B5CA0B3}" type="slidenum">
              <a:rPr lang="en-US" smtClean="0"/>
              <a:t>10</a:t>
            </a:fld>
            <a:endParaRPr lang="en-US"/>
          </a:p>
        </p:txBody>
      </p:sp>
    </p:spTree>
    <p:extLst>
      <p:ext uri="{BB962C8B-B14F-4D97-AF65-F5344CB8AC3E}">
        <p14:creationId xmlns:p14="http://schemas.microsoft.com/office/powerpoint/2010/main" val="282178638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dirty="0" smtClean="0">
                <a:solidFill>
                  <a:srgbClr val="002060"/>
                </a:solidFill>
              </a:rPr>
              <a:t>Social Media</a:t>
            </a:r>
          </a:p>
          <a:p>
            <a:endParaRPr lang="en-US" sz="1200" b="0" dirty="0" smtClean="0">
              <a:solidFill>
                <a:srgbClr val="002060"/>
              </a:solidFill>
            </a:endParaRPr>
          </a:p>
          <a:p>
            <a:r>
              <a:rPr lang="en-US" sz="1200" b="0" dirty="0" smtClean="0">
                <a:solidFill>
                  <a:srgbClr val="002060"/>
                </a:solidFill>
              </a:rPr>
              <a:t>NFC – Near Field Communications</a:t>
            </a:r>
          </a:p>
          <a:p>
            <a:endParaRPr lang="en-US" sz="1200" b="0" dirty="0" smtClean="0">
              <a:solidFill>
                <a:srgbClr val="002060"/>
              </a:solidFill>
            </a:endParaRPr>
          </a:p>
          <a:p>
            <a:r>
              <a:rPr lang="en-US" sz="1200" b="0" dirty="0" smtClean="0">
                <a:solidFill>
                  <a:srgbClr val="002060"/>
                </a:solidFill>
              </a:rPr>
              <a:t>QR Codes</a:t>
            </a:r>
          </a:p>
          <a:p>
            <a:endParaRPr lang="en-US" dirty="0"/>
          </a:p>
        </p:txBody>
      </p:sp>
      <p:sp>
        <p:nvSpPr>
          <p:cNvPr id="4" name="Slide Number Placeholder 3"/>
          <p:cNvSpPr>
            <a:spLocks noGrp="1"/>
          </p:cNvSpPr>
          <p:nvPr>
            <p:ph type="sldNum" sz="quarter" idx="10"/>
          </p:nvPr>
        </p:nvSpPr>
        <p:spPr/>
        <p:txBody>
          <a:bodyPr/>
          <a:lstStyle/>
          <a:p>
            <a:fld id="{54199EFA-5670-D34A-8E4F-0B524B5CA0B3}" type="slidenum">
              <a:rPr lang="en-US" smtClean="0"/>
              <a:t>11</a:t>
            </a:fld>
            <a:endParaRPr lang="en-US"/>
          </a:p>
        </p:txBody>
      </p:sp>
    </p:spTree>
    <p:extLst>
      <p:ext uri="{BB962C8B-B14F-4D97-AF65-F5344CB8AC3E}">
        <p14:creationId xmlns:p14="http://schemas.microsoft.com/office/powerpoint/2010/main" val="293313322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rgbClr val="002060"/>
                </a:solidFill>
                <a:latin typeface="+mn-lt"/>
                <a:ea typeface="+mn-ea"/>
                <a:cs typeface="+mn-cs"/>
              </a:rPr>
              <a:t>Displays are designed for service and maximum up time. Most Displays run 24/7.</a:t>
            </a:r>
          </a:p>
          <a:p>
            <a:endParaRPr lang="en-US" sz="1200" b="0" i="0" u="none" strike="noStrike" kern="1200" baseline="0" dirty="0" smtClean="0">
              <a:solidFill>
                <a:srgbClr val="002060"/>
              </a:solidFill>
              <a:latin typeface="+mn-lt"/>
              <a:ea typeface="+mn-ea"/>
              <a:cs typeface="+mn-cs"/>
            </a:endParaRPr>
          </a:p>
          <a:p>
            <a:r>
              <a:rPr lang="en-US" sz="1200" b="0" i="0" u="none" strike="noStrike" kern="1200" baseline="0" dirty="0" smtClean="0">
                <a:solidFill>
                  <a:srgbClr val="002060"/>
                </a:solidFill>
                <a:latin typeface="+mn-lt"/>
                <a:ea typeface="+mn-ea"/>
                <a:cs typeface="+mn-cs"/>
              </a:rPr>
              <a:t>Displays have longer warranty periods and on-site service contracts.</a:t>
            </a:r>
          </a:p>
          <a:p>
            <a:endParaRPr lang="en-US" sz="1200" b="0" i="0" u="none" strike="noStrike" kern="1200" baseline="0" dirty="0" smtClean="0">
              <a:solidFill>
                <a:srgbClr val="002060"/>
              </a:solidFill>
              <a:latin typeface="+mn-lt"/>
              <a:ea typeface="+mn-ea"/>
              <a:cs typeface="+mn-cs"/>
            </a:endParaRPr>
          </a:p>
          <a:p>
            <a:r>
              <a:rPr lang="en-US" sz="1200" b="0" i="0" u="none" strike="noStrike" kern="1200" baseline="0" dirty="0" smtClean="0">
                <a:solidFill>
                  <a:srgbClr val="002060"/>
                </a:solidFill>
                <a:latin typeface="+mn-lt"/>
                <a:ea typeface="+mn-ea"/>
                <a:cs typeface="+mn-cs"/>
              </a:rPr>
              <a:t>Displays can be upgraded.</a:t>
            </a:r>
          </a:p>
          <a:p>
            <a:endParaRPr lang="en-US" sz="1200" b="0" i="0" u="none" strike="noStrike" kern="1200" baseline="0" dirty="0" smtClean="0">
              <a:solidFill>
                <a:srgbClr val="002060"/>
              </a:solidFill>
              <a:latin typeface="+mn-lt"/>
              <a:ea typeface="+mn-ea"/>
              <a:cs typeface="+mn-cs"/>
            </a:endParaRPr>
          </a:p>
          <a:p>
            <a:pPr>
              <a:lnSpc>
                <a:spcPct val="200000"/>
              </a:lnSpc>
            </a:pPr>
            <a:r>
              <a:rPr lang="en-US" sz="1200" b="0" i="0" u="none" strike="noStrike" kern="1200" baseline="0" dirty="0" smtClean="0">
                <a:solidFill>
                  <a:srgbClr val="002060"/>
                </a:solidFill>
                <a:latin typeface="+mn-lt"/>
                <a:ea typeface="+mn-ea"/>
                <a:cs typeface="+mn-cs"/>
              </a:rPr>
              <a:t>Displays are</a:t>
            </a:r>
            <a:r>
              <a:rPr lang="en-US" sz="1200" b="0" i="0" u="none" strike="noStrike" kern="1200" dirty="0" smtClean="0">
                <a:solidFill>
                  <a:srgbClr val="002060"/>
                </a:solidFill>
                <a:latin typeface="+mn-lt"/>
                <a:ea typeface="+mn-ea"/>
                <a:cs typeface="+mn-cs"/>
              </a:rPr>
              <a:t> available in sizes</a:t>
            </a:r>
            <a:r>
              <a:rPr lang="en-US" sz="1200" b="0" i="0" u="none" strike="noStrike" kern="1200" baseline="0" dirty="0" smtClean="0">
                <a:solidFill>
                  <a:srgbClr val="002060"/>
                </a:solidFill>
                <a:latin typeface="+mn-lt"/>
                <a:ea typeface="+mn-ea"/>
                <a:cs typeface="+mn-cs"/>
              </a:rPr>
              <a:t> over 100 inches</a:t>
            </a:r>
          </a:p>
          <a:p>
            <a:endParaRPr lang="en-US" sz="1200" b="0" i="0" u="none" strike="noStrike" kern="1200" baseline="0" dirty="0" smtClean="0">
              <a:solidFill>
                <a:srgbClr val="002060"/>
              </a:solidFill>
              <a:latin typeface="+mn-lt"/>
              <a:ea typeface="+mn-ea"/>
              <a:cs typeface="+mn-cs"/>
            </a:endParaRPr>
          </a:p>
          <a:p>
            <a:r>
              <a:rPr lang="en-US" sz="1200" b="0" i="0" u="none" strike="noStrike" kern="1200" baseline="0" dirty="0" smtClean="0">
                <a:solidFill>
                  <a:srgbClr val="002060"/>
                </a:solidFill>
                <a:latin typeface="+mn-lt"/>
                <a:ea typeface="+mn-ea"/>
                <a:cs typeface="+mn-cs"/>
              </a:rPr>
              <a:t>Displays are lighter with many key features built inside the displays.</a:t>
            </a:r>
            <a:endParaRPr lang="en-US" sz="1200" b="0" dirty="0" smtClean="0">
              <a:solidFill>
                <a:srgbClr val="002060"/>
              </a:solidFill>
            </a:endParaRPr>
          </a:p>
          <a:p>
            <a:endParaRPr lang="en-US" dirty="0"/>
          </a:p>
        </p:txBody>
      </p:sp>
      <p:sp>
        <p:nvSpPr>
          <p:cNvPr id="4" name="Slide Number Placeholder 3"/>
          <p:cNvSpPr>
            <a:spLocks noGrp="1"/>
          </p:cNvSpPr>
          <p:nvPr>
            <p:ph type="sldNum" sz="quarter" idx="10"/>
          </p:nvPr>
        </p:nvSpPr>
        <p:spPr/>
        <p:txBody>
          <a:bodyPr/>
          <a:lstStyle/>
          <a:p>
            <a:fld id="{54199EFA-5670-D34A-8E4F-0B524B5CA0B3}" type="slidenum">
              <a:rPr lang="en-US" smtClean="0"/>
              <a:t>12</a:t>
            </a:fld>
            <a:endParaRPr lang="en-US"/>
          </a:p>
        </p:txBody>
      </p:sp>
    </p:spTree>
    <p:extLst>
      <p:ext uri="{BB962C8B-B14F-4D97-AF65-F5344CB8AC3E}">
        <p14:creationId xmlns:p14="http://schemas.microsoft.com/office/powerpoint/2010/main" val="338688857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b="1" i="0" u="none" strike="noStrike" kern="1200" baseline="0" dirty="0" smtClean="0">
                <a:solidFill>
                  <a:srgbClr val="002060"/>
                </a:solidFill>
                <a:latin typeface="+mn-lt"/>
                <a:ea typeface="+mn-ea"/>
                <a:cs typeface="+mn-cs"/>
              </a:rPr>
              <a:t>The Cloud</a:t>
            </a:r>
          </a:p>
          <a:p>
            <a:r>
              <a:rPr lang="en-US" i="0" u="none" strike="noStrike" kern="1200" baseline="0" dirty="0" smtClean="0">
                <a:solidFill>
                  <a:srgbClr val="002060"/>
                </a:solidFill>
                <a:latin typeface="+mn-lt"/>
                <a:ea typeface="+mn-ea"/>
                <a:cs typeface="+mn-cs"/>
              </a:rPr>
              <a:t>Subscription Based Software driven with templates from a remote</a:t>
            </a:r>
          </a:p>
          <a:p>
            <a:r>
              <a:rPr lang="en-US" i="0" u="none" strike="noStrike" kern="1200" baseline="0" dirty="0" smtClean="0">
                <a:solidFill>
                  <a:srgbClr val="002060"/>
                </a:solidFill>
                <a:latin typeface="+mn-lt"/>
                <a:ea typeface="+mn-ea"/>
                <a:cs typeface="+mn-cs"/>
              </a:rPr>
              <a:t>hosted server</a:t>
            </a:r>
          </a:p>
          <a:p>
            <a:endParaRPr lang="en-US" sz="1800" b="1" i="0" u="none" strike="noStrike" kern="1200" baseline="0" dirty="0" smtClean="0">
              <a:solidFill>
                <a:srgbClr val="002060"/>
              </a:solidFill>
              <a:latin typeface="+mn-lt"/>
              <a:ea typeface="+mn-ea"/>
              <a:cs typeface="+mn-cs"/>
            </a:endParaRPr>
          </a:p>
          <a:p>
            <a:r>
              <a:rPr lang="en-US" sz="1800" b="1" i="0" u="none" strike="noStrike" kern="1200" baseline="0" dirty="0" err="1" smtClean="0">
                <a:solidFill>
                  <a:srgbClr val="002060"/>
                </a:solidFill>
                <a:latin typeface="+mn-lt"/>
                <a:ea typeface="+mn-ea"/>
                <a:cs typeface="+mn-cs"/>
              </a:rPr>
              <a:t>SaaS</a:t>
            </a:r>
            <a:r>
              <a:rPr lang="en-US" sz="1800" b="1" i="0" u="none" strike="noStrike" kern="1200" baseline="0" dirty="0" smtClean="0">
                <a:solidFill>
                  <a:srgbClr val="002060"/>
                </a:solidFill>
                <a:latin typeface="+mn-lt"/>
                <a:ea typeface="+mn-ea"/>
                <a:cs typeface="+mn-cs"/>
              </a:rPr>
              <a:t> or Bundled</a:t>
            </a:r>
          </a:p>
          <a:p>
            <a:r>
              <a:rPr lang="en-US" i="0" u="none" strike="noStrike" kern="1200" baseline="0" dirty="0" smtClean="0">
                <a:solidFill>
                  <a:srgbClr val="002060"/>
                </a:solidFill>
                <a:latin typeface="+mn-lt"/>
                <a:ea typeface="+mn-ea"/>
                <a:cs typeface="+mn-cs"/>
              </a:rPr>
              <a:t>Embedded Software inside a display or Bundled software from the</a:t>
            </a:r>
          </a:p>
          <a:p>
            <a:r>
              <a:rPr lang="en-US" i="0" u="none" strike="noStrike" kern="1200" baseline="0" dirty="0" smtClean="0">
                <a:solidFill>
                  <a:srgbClr val="002060"/>
                </a:solidFill>
                <a:latin typeface="+mn-lt"/>
                <a:ea typeface="+mn-ea"/>
                <a:cs typeface="+mn-cs"/>
              </a:rPr>
              <a:t>display manufacturer</a:t>
            </a:r>
          </a:p>
          <a:p>
            <a:endParaRPr lang="en-US" sz="1800" b="1" i="0" u="none" strike="noStrike" kern="1200" baseline="0" dirty="0" smtClean="0">
              <a:solidFill>
                <a:srgbClr val="002060"/>
              </a:solidFill>
              <a:latin typeface="+mn-lt"/>
              <a:ea typeface="+mn-ea"/>
              <a:cs typeface="+mn-cs"/>
            </a:endParaRPr>
          </a:p>
          <a:p>
            <a:r>
              <a:rPr lang="en-US" sz="1800" b="1" i="0" u="none" strike="noStrike" kern="1200" baseline="0" dirty="0" smtClean="0">
                <a:solidFill>
                  <a:srgbClr val="002060"/>
                </a:solidFill>
                <a:latin typeface="+mn-lt"/>
                <a:ea typeface="+mn-ea"/>
                <a:cs typeface="+mn-cs"/>
              </a:rPr>
              <a:t>Specific Industry Packages</a:t>
            </a:r>
          </a:p>
          <a:p>
            <a:r>
              <a:rPr lang="en-US" i="0" u="none" strike="noStrike" kern="1200" baseline="0" dirty="0" smtClean="0">
                <a:solidFill>
                  <a:srgbClr val="002060"/>
                </a:solidFill>
              </a:rPr>
              <a:t>Such as QSR, Banks, Way Finding, Touch, etc.</a:t>
            </a:r>
            <a:endParaRPr lang="en-US" dirty="0">
              <a:solidFill>
                <a:srgbClr val="002060"/>
              </a:solidFill>
            </a:endParaRPr>
          </a:p>
        </p:txBody>
      </p:sp>
      <p:sp>
        <p:nvSpPr>
          <p:cNvPr id="4" name="Slide Number Placeholder 3"/>
          <p:cNvSpPr>
            <a:spLocks noGrp="1"/>
          </p:cNvSpPr>
          <p:nvPr>
            <p:ph type="sldNum" sz="quarter" idx="10"/>
          </p:nvPr>
        </p:nvSpPr>
        <p:spPr/>
        <p:txBody>
          <a:bodyPr/>
          <a:lstStyle/>
          <a:p>
            <a:fld id="{54199EFA-5670-D34A-8E4F-0B524B5CA0B3}" type="slidenum">
              <a:rPr lang="en-US" smtClean="0"/>
              <a:t>13</a:t>
            </a:fld>
            <a:endParaRPr lang="en-US"/>
          </a:p>
        </p:txBody>
      </p:sp>
    </p:spTree>
    <p:extLst>
      <p:ext uri="{BB962C8B-B14F-4D97-AF65-F5344CB8AC3E}">
        <p14:creationId xmlns:p14="http://schemas.microsoft.com/office/powerpoint/2010/main" val="319938491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3652040" y="1597819"/>
            <a:ext cx="4806160" cy="1102519"/>
          </a:xfrm>
        </p:spPr>
        <p:txBody>
          <a:bodyPr/>
          <a:lstStyle>
            <a:lvl1pPr algn="r">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3652040" y="2914650"/>
            <a:ext cx="4806160" cy="1314450"/>
          </a:xfrm>
        </p:spPr>
        <p:txBody>
          <a:bodyPr>
            <a:normAutofit/>
          </a:bodyPr>
          <a:lstStyle>
            <a:lvl1pPr marL="0" indent="0" algn="r">
              <a:buNone/>
              <a:defRPr sz="24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Tree>
    <p:extLst>
      <p:ext uri="{BB962C8B-B14F-4D97-AF65-F5344CB8AC3E}">
        <p14:creationId xmlns:p14="http://schemas.microsoft.com/office/powerpoint/2010/main" val="77515146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4767263"/>
            <a:ext cx="2133600" cy="273844"/>
          </a:xfrm>
          <a:prstGeom prst="rect">
            <a:avLst/>
          </a:prstGeom>
        </p:spPr>
        <p:txBody>
          <a:bodyPr/>
          <a:lstStyle/>
          <a:p>
            <a:fld id="{52444B02-A084-A54E-B6B5-FEBA1BFA01B3}" type="datetimeFigureOut">
              <a:rPr lang="en-US" smtClean="0"/>
              <a:t>10/15/14</a:t>
            </a:fld>
            <a:endParaRPr lang="en-US"/>
          </a:p>
        </p:txBody>
      </p:sp>
      <p:sp>
        <p:nvSpPr>
          <p:cNvPr id="5" name="Footer Placeholder 4"/>
          <p:cNvSpPr>
            <a:spLocks noGrp="1"/>
          </p:cNvSpPr>
          <p:nvPr>
            <p:ph type="ftr" sz="quarter" idx="11"/>
          </p:nvPr>
        </p:nvSpPr>
        <p:spPr>
          <a:xfrm>
            <a:off x="3124200" y="4767263"/>
            <a:ext cx="2895600" cy="273844"/>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4767263"/>
            <a:ext cx="2133600" cy="273844"/>
          </a:xfrm>
          <a:prstGeom prst="rect">
            <a:avLst/>
          </a:prstGeom>
        </p:spPr>
        <p:txBody>
          <a:bodyPr/>
          <a:lstStyle/>
          <a:p>
            <a:fld id="{1BE4B637-6841-1F4E-A9E0-0288D8858DF7}" type="slidenum">
              <a:rPr lang="en-US" smtClean="0"/>
              <a:t>‹#›</a:t>
            </a:fld>
            <a:endParaRPr lang="en-US"/>
          </a:p>
        </p:txBody>
      </p:sp>
    </p:spTree>
    <p:extLst>
      <p:ext uri="{BB962C8B-B14F-4D97-AF65-F5344CB8AC3E}">
        <p14:creationId xmlns:p14="http://schemas.microsoft.com/office/powerpoint/2010/main" val="301996790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4767263"/>
            <a:ext cx="2133600" cy="273844"/>
          </a:xfrm>
          <a:prstGeom prst="rect">
            <a:avLst/>
          </a:prstGeom>
        </p:spPr>
        <p:txBody>
          <a:bodyPr/>
          <a:lstStyle/>
          <a:p>
            <a:fld id="{52444B02-A084-A54E-B6B5-FEBA1BFA01B3}" type="datetimeFigureOut">
              <a:rPr lang="en-US" smtClean="0"/>
              <a:t>10/15/14</a:t>
            </a:fld>
            <a:endParaRPr lang="en-US"/>
          </a:p>
        </p:txBody>
      </p:sp>
      <p:sp>
        <p:nvSpPr>
          <p:cNvPr id="5" name="Footer Placeholder 4"/>
          <p:cNvSpPr>
            <a:spLocks noGrp="1"/>
          </p:cNvSpPr>
          <p:nvPr>
            <p:ph type="ftr" sz="quarter" idx="11"/>
          </p:nvPr>
        </p:nvSpPr>
        <p:spPr>
          <a:xfrm>
            <a:off x="3124200" y="4767263"/>
            <a:ext cx="2895600" cy="273844"/>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4767263"/>
            <a:ext cx="2133600" cy="273844"/>
          </a:xfrm>
          <a:prstGeom prst="rect">
            <a:avLst/>
          </a:prstGeom>
        </p:spPr>
        <p:txBody>
          <a:bodyPr/>
          <a:lstStyle/>
          <a:p>
            <a:fld id="{1BE4B637-6841-1F4E-A9E0-0288D8858DF7}" type="slidenum">
              <a:rPr lang="en-US" smtClean="0"/>
              <a:t>‹#›</a:t>
            </a:fld>
            <a:endParaRPr lang="en-US"/>
          </a:p>
        </p:txBody>
      </p:sp>
    </p:spTree>
    <p:extLst>
      <p:ext uri="{BB962C8B-B14F-4D97-AF65-F5344CB8AC3E}">
        <p14:creationId xmlns:p14="http://schemas.microsoft.com/office/powerpoint/2010/main" val="22481876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4767263"/>
            <a:ext cx="2133600" cy="273844"/>
          </a:xfrm>
          <a:prstGeom prst="rect">
            <a:avLst/>
          </a:prstGeom>
        </p:spPr>
        <p:txBody>
          <a:bodyPr/>
          <a:lstStyle/>
          <a:p>
            <a:fld id="{52444B02-A084-A54E-B6B5-FEBA1BFA01B3}" type="datetimeFigureOut">
              <a:rPr lang="en-US" smtClean="0"/>
              <a:t>10/15/14</a:t>
            </a:fld>
            <a:endParaRPr lang="en-US"/>
          </a:p>
        </p:txBody>
      </p:sp>
      <p:sp>
        <p:nvSpPr>
          <p:cNvPr id="5" name="Footer Placeholder 4"/>
          <p:cNvSpPr>
            <a:spLocks noGrp="1"/>
          </p:cNvSpPr>
          <p:nvPr>
            <p:ph type="ftr" sz="quarter" idx="11"/>
          </p:nvPr>
        </p:nvSpPr>
        <p:spPr>
          <a:xfrm>
            <a:off x="3124200" y="4767263"/>
            <a:ext cx="2895600" cy="273844"/>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4767263"/>
            <a:ext cx="2133600" cy="273844"/>
          </a:xfrm>
          <a:prstGeom prst="rect">
            <a:avLst/>
          </a:prstGeom>
        </p:spPr>
        <p:txBody>
          <a:bodyPr/>
          <a:lstStyle/>
          <a:p>
            <a:fld id="{1BE4B637-6841-1F4E-A9E0-0288D8858DF7}" type="slidenum">
              <a:rPr lang="en-US" smtClean="0"/>
              <a:t>‹#›</a:t>
            </a:fld>
            <a:endParaRPr lang="en-US"/>
          </a:p>
        </p:txBody>
      </p:sp>
    </p:spTree>
    <p:extLst>
      <p:ext uri="{BB962C8B-B14F-4D97-AF65-F5344CB8AC3E}">
        <p14:creationId xmlns:p14="http://schemas.microsoft.com/office/powerpoint/2010/main" val="36706397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457200" y="4767263"/>
            <a:ext cx="2133600" cy="273844"/>
          </a:xfrm>
          <a:prstGeom prst="rect">
            <a:avLst/>
          </a:prstGeom>
        </p:spPr>
        <p:txBody>
          <a:bodyPr/>
          <a:lstStyle/>
          <a:p>
            <a:fld id="{52444B02-A084-A54E-B6B5-FEBA1BFA01B3}" type="datetimeFigureOut">
              <a:rPr lang="en-US" smtClean="0"/>
              <a:t>10/15/14</a:t>
            </a:fld>
            <a:endParaRPr lang="en-US"/>
          </a:p>
        </p:txBody>
      </p:sp>
      <p:sp>
        <p:nvSpPr>
          <p:cNvPr id="5" name="Footer Placeholder 4"/>
          <p:cNvSpPr>
            <a:spLocks noGrp="1"/>
          </p:cNvSpPr>
          <p:nvPr>
            <p:ph type="ftr" sz="quarter" idx="11"/>
          </p:nvPr>
        </p:nvSpPr>
        <p:spPr>
          <a:xfrm>
            <a:off x="3124200" y="4767263"/>
            <a:ext cx="2895600" cy="273844"/>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4767263"/>
            <a:ext cx="2133600" cy="273844"/>
          </a:xfrm>
          <a:prstGeom prst="rect">
            <a:avLst/>
          </a:prstGeom>
        </p:spPr>
        <p:txBody>
          <a:bodyPr/>
          <a:lstStyle/>
          <a:p>
            <a:fld id="{1BE4B637-6841-1F4E-A9E0-0288D8858DF7}" type="slidenum">
              <a:rPr lang="en-US" smtClean="0"/>
              <a:t>‹#›</a:t>
            </a:fld>
            <a:endParaRPr lang="en-US"/>
          </a:p>
        </p:txBody>
      </p:sp>
    </p:spTree>
    <p:extLst>
      <p:ext uri="{BB962C8B-B14F-4D97-AF65-F5344CB8AC3E}">
        <p14:creationId xmlns:p14="http://schemas.microsoft.com/office/powerpoint/2010/main" val="12085889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4767263"/>
            <a:ext cx="2133600" cy="273844"/>
          </a:xfrm>
          <a:prstGeom prst="rect">
            <a:avLst/>
          </a:prstGeom>
        </p:spPr>
        <p:txBody>
          <a:bodyPr/>
          <a:lstStyle/>
          <a:p>
            <a:fld id="{52444B02-A084-A54E-B6B5-FEBA1BFA01B3}" type="datetimeFigureOut">
              <a:rPr lang="en-US" smtClean="0"/>
              <a:t>10/15/14</a:t>
            </a:fld>
            <a:endParaRPr lang="en-US"/>
          </a:p>
        </p:txBody>
      </p:sp>
      <p:sp>
        <p:nvSpPr>
          <p:cNvPr id="6" name="Footer Placeholder 5"/>
          <p:cNvSpPr>
            <a:spLocks noGrp="1"/>
          </p:cNvSpPr>
          <p:nvPr>
            <p:ph type="ftr" sz="quarter" idx="11"/>
          </p:nvPr>
        </p:nvSpPr>
        <p:spPr>
          <a:xfrm>
            <a:off x="3124200" y="4767263"/>
            <a:ext cx="2895600" cy="273844"/>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4767263"/>
            <a:ext cx="2133600" cy="273844"/>
          </a:xfrm>
          <a:prstGeom prst="rect">
            <a:avLst/>
          </a:prstGeom>
        </p:spPr>
        <p:txBody>
          <a:bodyPr/>
          <a:lstStyle/>
          <a:p>
            <a:fld id="{1BE4B637-6841-1F4E-A9E0-0288D8858DF7}" type="slidenum">
              <a:rPr lang="en-US" smtClean="0"/>
              <a:t>‹#›</a:t>
            </a:fld>
            <a:endParaRPr lang="en-US"/>
          </a:p>
        </p:txBody>
      </p:sp>
    </p:spTree>
    <p:extLst>
      <p:ext uri="{BB962C8B-B14F-4D97-AF65-F5344CB8AC3E}">
        <p14:creationId xmlns:p14="http://schemas.microsoft.com/office/powerpoint/2010/main" val="168830807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457200" y="4767263"/>
            <a:ext cx="2133600" cy="273844"/>
          </a:xfrm>
          <a:prstGeom prst="rect">
            <a:avLst/>
          </a:prstGeom>
        </p:spPr>
        <p:txBody>
          <a:bodyPr/>
          <a:lstStyle/>
          <a:p>
            <a:fld id="{52444B02-A084-A54E-B6B5-FEBA1BFA01B3}" type="datetimeFigureOut">
              <a:rPr lang="en-US" smtClean="0"/>
              <a:t>10/15/14</a:t>
            </a:fld>
            <a:endParaRPr lang="en-US"/>
          </a:p>
        </p:txBody>
      </p:sp>
      <p:sp>
        <p:nvSpPr>
          <p:cNvPr id="8" name="Footer Placeholder 7"/>
          <p:cNvSpPr>
            <a:spLocks noGrp="1"/>
          </p:cNvSpPr>
          <p:nvPr>
            <p:ph type="ftr" sz="quarter" idx="11"/>
          </p:nvPr>
        </p:nvSpPr>
        <p:spPr>
          <a:xfrm>
            <a:off x="3124200" y="4767263"/>
            <a:ext cx="2895600" cy="273844"/>
          </a:xfrm>
          <a:prstGeom prst="rect">
            <a:avLst/>
          </a:prstGeom>
        </p:spPr>
        <p:txBody>
          <a:bodyPr/>
          <a:lstStyle/>
          <a:p>
            <a:endParaRPr lang="en-US"/>
          </a:p>
        </p:txBody>
      </p:sp>
      <p:sp>
        <p:nvSpPr>
          <p:cNvPr id="9" name="Slide Number Placeholder 8"/>
          <p:cNvSpPr>
            <a:spLocks noGrp="1"/>
          </p:cNvSpPr>
          <p:nvPr>
            <p:ph type="sldNum" sz="quarter" idx="12"/>
          </p:nvPr>
        </p:nvSpPr>
        <p:spPr>
          <a:xfrm>
            <a:off x="6553200" y="4767263"/>
            <a:ext cx="2133600" cy="273844"/>
          </a:xfrm>
          <a:prstGeom prst="rect">
            <a:avLst/>
          </a:prstGeom>
        </p:spPr>
        <p:txBody>
          <a:bodyPr/>
          <a:lstStyle/>
          <a:p>
            <a:fld id="{1BE4B637-6841-1F4E-A9E0-0288D8858DF7}" type="slidenum">
              <a:rPr lang="en-US" smtClean="0"/>
              <a:t>‹#›</a:t>
            </a:fld>
            <a:endParaRPr lang="en-US"/>
          </a:p>
        </p:txBody>
      </p:sp>
    </p:spTree>
    <p:extLst>
      <p:ext uri="{BB962C8B-B14F-4D97-AF65-F5344CB8AC3E}">
        <p14:creationId xmlns:p14="http://schemas.microsoft.com/office/powerpoint/2010/main" val="290922250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457200" y="4767263"/>
            <a:ext cx="2133600" cy="273844"/>
          </a:xfrm>
          <a:prstGeom prst="rect">
            <a:avLst/>
          </a:prstGeom>
        </p:spPr>
        <p:txBody>
          <a:bodyPr/>
          <a:lstStyle/>
          <a:p>
            <a:fld id="{52444B02-A084-A54E-B6B5-FEBA1BFA01B3}" type="datetimeFigureOut">
              <a:rPr lang="en-US" smtClean="0"/>
              <a:t>10/15/14</a:t>
            </a:fld>
            <a:endParaRPr lang="en-US"/>
          </a:p>
        </p:txBody>
      </p:sp>
      <p:sp>
        <p:nvSpPr>
          <p:cNvPr id="4" name="Footer Placeholder 3"/>
          <p:cNvSpPr>
            <a:spLocks noGrp="1"/>
          </p:cNvSpPr>
          <p:nvPr>
            <p:ph type="ftr" sz="quarter" idx="11"/>
          </p:nvPr>
        </p:nvSpPr>
        <p:spPr>
          <a:xfrm>
            <a:off x="3124200" y="4767263"/>
            <a:ext cx="2895600" cy="273844"/>
          </a:xfrm>
          <a:prstGeom prst="rect">
            <a:avLst/>
          </a:prstGeom>
        </p:spPr>
        <p:txBody>
          <a:bodyPr/>
          <a:lstStyle/>
          <a:p>
            <a:endParaRPr lang="en-US"/>
          </a:p>
        </p:txBody>
      </p:sp>
      <p:sp>
        <p:nvSpPr>
          <p:cNvPr id="5" name="Slide Number Placeholder 4"/>
          <p:cNvSpPr>
            <a:spLocks noGrp="1"/>
          </p:cNvSpPr>
          <p:nvPr>
            <p:ph type="sldNum" sz="quarter" idx="12"/>
          </p:nvPr>
        </p:nvSpPr>
        <p:spPr>
          <a:xfrm>
            <a:off x="6553200" y="4767263"/>
            <a:ext cx="2133600" cy="273844"/>
          </a:xfrm>
          <a:prstGeom prst="rect">
            <a:avLst/>
          </a:prstGeom>
        </p:spPr>
        <p:txBody>
          <a:bodyPr/>
          <a:lstStyle/>
          <a:p>
            <a:fld id="{1BE4B637-6841-1F4E-A9E0-0288D8858DF7}" type="slidenum">
              <a:rPr lang="en-US" smtClean="0"/>
              <a:t>‹#›</a:t>
            </a:fld>
            <a:endParaRPr lang="en-US"/>
          </a:p>
        </p:txBody>
      </p:sp>
    </p:spTree>
    <p:extLst>
      <p:ext uri="{BB962C8B-B14F-4D97-AF65-F5344CB8AC3E}">
        <p14:creationId xmlns:p14="http://schemas.microsoft.com/office/powerpoint/2010/main" val="277333458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4767263"/>
            <a:ext cx="2133600" cy="273844"/>
          </a:xfrm>
          <a:prstGeom prst="rect">
            <a:avLst/>
          </a:prstGeom>
        </p:spPr>
        <p:txBody>
          <a:bodyPr/>
          <a:lstStyle/>
          <a:p>
            <a:fld id="{52444B02-A084-A54E-B6B5-FEBA1BFA01B3}" type="datetimeFigureOut">
              <a:rPr lang="en-US" smtClean="0"/>
              <a:t>10/15/14</a:t>
            </a:fld>
            <a:endParaRPr lang="en-US"/>
          </a:p>
        </p:txBody>
      </p:sp>
      <p:sp>
        <p:nvSpPr>
          <p:cNvPr id="3" name="Footer Placeholder 2"/>
          <p:cNvSpPr>
            <a:spLocks noGrp="1"/>
          </p:cNvSpPr>
          <p:nvPr>
            <p:ph type="ftr" sz="quarter" idx="11"/>
          </p:nvPr>
        </p:nvSpPr>
        <p:spPr>
          <a:xfrm>
            <a:off x="3124200" y="4767263"/>
            <a:ext cx="2895600" cy="273844"/>
          </a:xfrm>
          <a:prstGeom prst="rect">
            <a:avLst/>
          </a:prstGeom>
        </p:spPr>
        <p:txBody>
          <a:bodyPr/>
          <a:lstStyle/>
          <a:p>
            <a:endParaRPr lang="en-US"/>
          </a:p>
        </p:txBody>
      </p:sp>
      <p:sp>
        <p:nvSpPr>
          <p:cNvPr id="4" name="Slide Number Placeholder 3"/>
          <p:cNvSpPr>
            <a:spLocks noGrp="1"/>
          </p:cNvSpPr>
          <p:nvPr>
            <p:ph type="sldNum" sz="quarter" idx="12"/>
          </p:nvPr>
        </p:nvSpPr>
        <p:spPr>
          <a:xfrm>
            <a:off x="6553200" y="4767263"/>
            <a:ext cx="2133600" cy="273844"/>
          </a:xfrm>
          <a:prstGeom prst="rect">
            <a:avLst/>
          </a:prstGeom>
        </p:spPr>
        <p:txBody>
          <a:bodyPr/>
          <a:lstStyle/>
          <a:p>
            <a:fld id="{1BE4B637-6841-1F4E-A9E0-0288D8858DF7}" type="slidenum">
              <a:rPr lang="en-US" smtClean="0"/>
              <a:t>‹#›</a:t>
            </a:fld>
            <a:endParaRPr lang="en-US"/>
          </a:p>
        </p:txBody>
      </p:sp>
    </p:spTree>
    <p:extLst>
      <p:ext uri="{BB962C8B-B14F-4D97-AF65-F5344CB8AC3E}">
        <p14:creationId xmlns:p14="http://schemas.microsoft.com/office/powerpoint/2010/main" val="36716972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4767263"/>
            <a:ext cx="2133600" cy="273844"/>
          </a:xfrm>
          <a:prstGeom prst="rect">
            <a:avLst/>
          </a:prstGeom>
        </p:spPr>
        <p:txBody>
          <a:bodyPr/>
          <a:lstStyle/>
          <a:p>
            <a:fld id="{52444B02-A084-A54E-B6B5-FEBA1BFA01B3}" type="datetimeFigureOut">
              <a:rPr lang="en-US" smtClean="0"/>
              <a:t>10/15/14</a:t>
            </a:fld>
            <a:endParaRPr lang="en-US"/>
          </a:p>
        </p:txBody>
      </p:sp>
      <p:sp>
        <p:nvSpPr>
          <p:cNvPr id="6" name="Footer Placeholder 5"/>
          <p:cNvSpPr>
            <a:spLocks noGrp="1"/>
          </p:cNvSpPr>
          <p:nvPr>
            <p:ph type="ftr" sz="quarter" idx="11"/>
          </p:nvPr>
        </p:nvSpPr>
        <p:spPr>
          <a:xfrm>
            <a:off x="3124200" y="4767263"/>
            <a:ext cx="2895600" cy="273844"/>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4767263"/>
            <a:ext cx="2133600" cy="273844"/>
          </a:xfrm>
          <a:prstGeom prst="rect">
            <a:avLst/>
          </a:prstGeom>
        </p:spPr>
        <p:txBody>
          <a:bodyPr/>
          <a:lstStyle/>
          <a:p>
            <a:fld id="{F38DF745-7D3F-47F4-83A3-874385CFAA69}" type="slidenum">
              <a:rPr lang="en-US" smtClean="0"/>
              <a:pPr/>
              <a:t>‹#›</a:t>
            </a:fld>
            <a:endParaRPr lang="en-US"/>
          </a:p>
        </p:txBody>
      </p:sp>
    </p:spTree>
    <p:extLst>
      <p:ext uri="{BB962C8B-B14F-4D97-AF65-F5344CB8AC3E}">
        <p14:creationId xmlns:p14="http://schemas.microsoft.com/office/powerpoint/2010/main" val="234200147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4767263"/>
            <a:ext cx="2133600" cy="273844"/>
          </a:xfrm>
          <a:prstGeom prst="rect">
            <a:avLst/>
          </a:prstGeom>
        </p:spPr>
        <p:txBody>
          <a:bodyPr/>
          <a:lstStyle/>
          <a:p>
            <a:fld id="{52444B02-A084-A54E-B6B5-FEBA1BFA01B3}" type="datetimeFigureOut">
              <a:rPr lang="en-US" smtClean="0"/>
              <a:t>10/15/14</a:t>
            </a:fld>
            <a:endParaRPr lang="en-US"/>
          </a:p>
        </p:txBody>
      </p:sp>
      <p:sp>
        <p:nvSpPr>
          <p:cNvPr id="6" name="Footer Placeholder 5"/>
          <p:cNvSpPr>
            <a:spLocks noGrp="1"/>
          </p:cNvSpPr>
          <p:nvPr>
            <p:ph type="ftr" sz="quarter" idx="11"/>
          </p:nvPr>
        </p:nvSpPr>
        <p:spPr>
          <a:xfrm>
            <a:off x="3124200" y="4767263"/>
            <a:ext cx="2895600" cy="273844"/>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4767263"/>
            <a:ext cx="2133600" cy="273844"/>
          </a:xfrm>
          <a:prstGeom prst="rect">
            <a:avLst/>
          </a:prstGeom>
        </p:spPr>
        <p:txBody>
          <a:bodyPr/>
          <a:lstStyle/>
          <a:p>
            <a:fld id="{1BE4B637-6841-1F4E-A9E0-0288D8858DF7}" type="slidenum">
              <a:rPr lang="en-US" smtClean="0"/>
              <a:t>‹#›</a:t>
            </a:fld>
            <a:endParaRPr lang="en-US"/>
          </a:p>
        </p:txBody>
      </p:sp>
    </p:spTree>
    <p:extLst>
      <p:ext uri="{BB962C8B-B14F-4D97-AF65-F5344CB8AC3E}">
        <p14:creationId xmlns:p14="http://schemas.microsoft.com/office/powerpoint/2010/main" val="1474978430"/>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3" Type="http://schemas.openxmlformats.org/officeDocument/2006/relationships/image" Target="../media/image1.jp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63368" y="110951"/>
            <a:ext cx="5794102" cy="345290"/>
          </a:xfrm>
          <a:prstGeom prst="rect">
            <a:avLst/>
          </a:prstGeom>
        </p:spPr>
        <p:txBody>
          <a:bodyPr vert="horz" lIns="91440" tIns="45720" rIns="91440" bIns="45720" rtlCol="0" anchor="ctr">
            <a:no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889975"/>
            <a:ext cx="8229600" cy="3932375"/>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435777961"/>
      </p:ext>
    </p:extLst>
  </p:cSld>
  <p:clrMap bg1="lt1" tx1="dk1" bg2="lt2" tx2="dk2" accent1="accent1" accent2="accent2" accent3="accent3" accent4="accent4" accent5="accent5" accent6="accent6" hlink="hlink" folHlink="folHlink"/>
  <p:sldLayoutIdLst>
    <p:sldLayoutId id="2147484198" r:id="rId1"/>
    <p:sldLayoutId id="2147484199" r:id="rId2"/>
    <p:sldLayoutId id="2147484200" r:id="rId3"/>
    <p:sldLayoutId id="2147484201" r:id="rId4"/>
    <p:sldLayoutId id="2147484202" r:id="rId5"/>
    <p:sldLayoutId id="2147484203" r:id="rId6"/>
    <p:sldLayoutId id="2147484204" r:id="rId7"/>
    <p:sldLayoutId id="2147484205" r:id="rId8"/>
    <p:sldLayoutId id="2147484206" r:id="rId9"/>
    <p:sldLayoutId id="2147484207" r:id="rId10"/>
    <p:sldLayoutId id="2147484208" r:id="rId11"/>
  </p:sldLayoutIdLst>
  <p:timing>
    <p:tnLst>
      <p:par>
        <p:cTn xmlns:p14="http://schemas.microsoft.com/office/powerpoint/2010/main" id="1" dur="indefinite" restart="never" nodeType="tmRoot"/>
      </p:par>
    </p:tnLst>
  </p:timing>
  <p:txStyles>
    <p:titleStyle>
      <a:lvl1pPr algn="l" defTabSz="457200" rtl="0" eaLnBrk="1" latinLnBrk="0" hangingPunct="1">
        <a:spcBef>
          <a:spcPct val="0"/>
        </a:spcBef>
        <a:buNone/>
        <a:defRPr sz="2000" b="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29.jpg"/><Relationship Id="rId4" Type="http://schemas.openxmlformats.org/officeDocument/2006/relationships/image" Target="../media/image30.jpg"/><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11.xml.rels><?xml version="1.0" encoding="UTF-8" standalone="yes"?>
<Relationships xmlns="http://schemas.openxmlformats.org/package/2006/relationships"><Relationship Id="rId3" Type="http://schemas.openxmlformats.org/officeDocument/2006/relationships/image" Target="../media/image31.jpg"/><Relationship Id="rId4" Type="http://schemas.openxmlformats.org/officeDocument/2006/relationships/image" Target="../media/image32.jpg"/><Relationship Id="rId5" Type="http://schemas.openxmlformats.org/officeDocument/2006/relationships/image" Target="../media/image33.jpg"/><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12.xml.rels><?xml version="1.0" encoding="UTF-8" standalone="yes"?>
<Relationships xmlns="http://schemas.openxmlformats.org/package/2006/relationships"><Relationship Id="rId3" Type="http://schemas.openxmlformats.org/officeDocument/2006/relationships/image" Target="../media/image21.jpg"/><Relationship Id="rId4" Type="http://schemas.openxmlformats.org/officeDocument/2006/relationships/image" Target="../media/image34.jpg"/><Relationship Id="rId5" Type="http://schemas.openxmlformats.org/officeDocument/2006/relationships/image" Target="../media/image35.jpg"/><Relationship Id="rId6" Type="http://schemas.openxmlformats.org/officeDocument/2006/relationships/image" Target="../media/image36.jpg"/><Relationship Id="rId7" Type="http://schemas.openxmlformats.org/officeDocument/2006/relationships/image" Target="../media/image37.jpg"/><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13.xml.rels><?xml version="1.0" encoding="UTF-8" standalone="yes"?>
<Relationships xmlns="http://schemas.openxmlformats.org/package/2006/relationships"><Relationship Id="rId3" Type="http://schemas.openxmlformats.org/officeDocument/2006/relationships/image" Target="../media/image38.jpg"/><Relationship Id="rId4" Type="http://schemas.openxmlformats.org/officeDocument/2006/relationships/image" Target="../media/image39.jpg"/><Relationship Id="rId5" Type="http://schemas.openxmlformats.org/officeDocument/2006/relationships/image" Target="../media/image40.jpg"/><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_rels/slide14.xml.rels><?xml version="1.0" encoding="UTF-8" standalone="yes"?>
<Relationships xmlns="http://schemas.openxmlformats.org/package/2006/relationships"><Relationship Id="rId3" Type="http://schemas.openxmlformats.org/officeDocument/2006/relationships/image" Target="../media/image41.jpg"/><Relationship Id="rId4" Type="http://schemas.openxmlformats.org/officeDocument/2006/relationships/image" Target="../media/image42.jpg"/><Relationship Id="rId5" Type="http://schemas.openxmlformats.org/officeDocument/2006/relationships/image" Target="../media/image34.jpg"/><Relationship Id="rId6" Type="http://schemas.openxmlformats.org/officeDocument/2006/relationships/image" Target="../media/image43.jpg"/><Relationship Id="rId7" Type="http://schemas.openxmlformats.org/officeDocument/2006/relationships/image" Target="../media/image44.jpg"/><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5.xml.rels><?xml version="1.0" encoding="UTF-8" standalone="yes"?>
<Relationships xmlns="http://schemas.openxmlformats.org/package/2006/relationships"><Relationship Id="rId3" Type="http://schemas.openxmlformats.org/officeDocument/2006/relationships/image" Target="../media/image45.jpg"/><Relationship Id="rId4" Type="http://schemas.openxmlformats.org/officeDocument/2006/relationships/image" Target="../media/image46.jpg"/><Relationship Id="rId5" Type="http://schemas.openxmlformats.org/officeDocument/2006/relationships/image" Target="../media/image47.jpg"/><Relationship Id="rId6" Type="http://schemas.openxmlformats.org/officeDocument/2006/relationships/image" Target="../media/image48.jpg"/><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6.xml.rels><?xml version="1.0" encoding="UTF-8" standalone="yes"?>
<Relationships xmlns="http://schemas.openxmlformats.org/package/2006/relationships"><Relationship Id="rId3" Type="http://schemas.openxmlformats.org/officeDocument/2006/relationships/image" Target="../media/image49.jpg"/><Relationship Id="rId4" Type="http://schemas.openxmlformats.org/officeDocument/2006/relationships/image" Target="../media/image50.jpg"/><Relationship Id="rId5" Type="http://schemas.openxmlformats.org/officeDocument/2006/relationships/image" Target="../media/image51.jpg"/><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7.xml.rels><?xml version="1.0" encoding="UTF-8" standalone="yes"?>
<Relationships xmlns="http://schemas.openxmlformats.org/package/2006/relationships"><Relationship Id="rId3" Type="http://schemas.openxmlformats.org/officeDocument/2006/relationships/image" Target="../media/image52.jpg"/><Relationship Id="rId4" Type="http://schemas.openxmlformats.org/officeDocument/2006/relationships/image" Target="../media/image53.jpg"/><Relationship Id="rId5" Type="http://schemas.openxmlformats.org/officeDocument/2006/relationships/image" Target="../media/image54.jpg"/><Relationship Id="rId6" Type="http://schemas.openxmlformats.org/officeDocument/2006/relationships/image" Target="../media/image55.jpg"/><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4" Type="http://schemas.openxmlformats.org/officeDocument/2006/relationships/image" Target="../media/image5.png"/><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3.xml.rels><?xml version="1.0" encoding="UTF-8" standalone="yes"?>
<Relationships xmlns="http://schemas.openxmlformats.org/package/2006/relationships"><Relationship Id="rId3" Type="http://schemas.openxmlformats.org/officeDocument/2006/relationships/image" Target="../media/image7.jpg"/><Relationship Id="rId4" Type="http://schemas.openxmlformats.org/officeDocument/2006/relationships/image" Target="../media/image8.jpg"/><Relationship Id="rId5" Type="http://schemas.openxmlformats.org/officeDocument/2006/relationships/image" Target="../media/image9.jpg"/><Relationship Id="rId1" Type="http://schemas.openxmlformats.org/officeDocument/2006/relationships/slideLayout" Target="../slideLayouts/slideLayout2.xml"/><Relationship Id="rId2" Type="http://schemas.openxmlformats.org/officeDocument/2006/relationships/image" Target="../media/image6.jpg"/></Relationships>
</file>

<file path=ppt/slides/_rels/slide4.xml.rels><?xml version="1.0" encoding="UTF-8" standalone="yes"?>
<Relationships xmlns="http://schemas.openxmlformats.org/package/2006/relationships"><Relationship Id="rId3" Type="http://schemas.openxmlformats.org/officeDocument/2006/relationships/image" Target="../media/image10.jpg"/><Relationship Id="rId4" Type="http://schemas.openxmlformats.org/officeDocument/2006/relationships/image" Target="../media/image11.jpg"/><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5.xml.rels><?xml version="1.0" encoding="UTF-8" standalone="yes"?>
<Relationships xmlns="http://schemas.openxmlformats.org/package/2006/relationships"><Relationship Id="rId3" Type="http://schemas.openxmlformats.org/officeDocument/2006/relationships/image" Target="../media/image12.jpg"/><Relationship Id="rId4" Type="http://schemas.openxmlformats.org/officeDocument/2006/relationships/image" Target="../media/image13.jpg"/><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6.xml.rels><?xml version="1.0" encoding="UTF-8" standalone="yes"?>
<Relationships xmlns="http://schemas.openxmlformats.org/package/2006/relationships"><Relationship Id="rId3" Type="http://schemas.openxmlformats.org/officeDocument/2006/relationships/image" Target="../media/image15.jpg"/><Relationship Id="rId4" Type="http://schemas.openxmlformats.org/officeDocument/2006/relationships/image" Target="../media/image16.jpg"/><Relationship Id="rId5" Type="http://schemas.openxmlformats.org/officeDocument/2006/relationships/image" Target="../media/image17.jpg"/><Relationship Id="rId6" Type="http://schemas.openxmlformats.org/officeDocument/2006/relationships/image" Target="../media/image18.jpg"/><Relationship Id="rId1" Type="http://schemas.openxmlformats.org/officeDocument/2006/relationships/slideLayout" Target="../slideLayouts/slideLayout2.xml"/><Relationship Id="rId2" Type="http://schemas.openxmlformats.org/officeDocument/2006/relationships/image" Target="../media/image14.jpg"/></Relationships>
</file>

<file path=ppt/slides/_rels/slide7.xml.rels><?xml version="1.0" encoding="UTF-8" standalone="yes"?>
<Relationships xmlns="http://schemas.openxmlformats.org/package/2006/relationships"><Relationship Id="rId3" Type="http://schemas.openxmlformats.org/officeDocument/2006/relationships/image" Target="../media/image19.jpg"/><Relationship Id="rId4" Type="http://schemas.openxmlformats.org/officeDocument/2006/relationships/image" Target="../media/image20.jpg"/><Relationship Id="rId5" Type="http://schemas.openxmlformats.org/officeDocument/2006/relationships/image" Target="../media/image21.jpg"/><Relationship Id="rId6" Type="http://schemas.openxmlformats.org/officeDocument/2006/relationships/image" Target="../media/image22.jpg"/><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8.xml.rels><?xml version="1.0" encoding="UTF-8" standalone="yes"?>
<Relationships xmlns="http://schemas.openxmlformats.org/package/2006/relationships"><Relationship Id="rId3" Type="http://schemas.openxmlformats.org/officeDocument/2006/relationships/image" Target="../media/image24.jpg"/><Relationship Id="rId4" Type="http://schemas.openxmlformats.org/officeDocument/2006/relationships/image" Target="../media/image25.jpg"/><Relationship Id="rId5" Type="http://schemas.openxmlformats.org/officeDocument/2006/relationships/image" Target="../media/image26.jpg"/><Relationship Id="rId6" Type="http://schemas.openxmlformats.org/officeDocument/2006/relationships/image" Target="../media/image27.jpg"/><Relationship Id="rId1" Type="http://schemas.openxmlformats.org/officeDocument/2006/relationships/slideLayout" Target="../slideLayouts/slideLayout2.xml"/><Relationship Id="rId2" Type="http://schemas.openxmlformats.org/officeDocument/2006/relationships/image" Target="../media/image23.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28.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23723884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Business Trends in Dynamic Digital Signs</a:t>
            </a:r>
            <a:endParaRPr lang="en-US" dirty="0"/>
          </a:p>
        </p:txBody>
      </p:sp>
      <p:sp>
        <p:nvSpPr>
          <p:cNvPr id="4" name="TextBox 3"/>
          <p:cNvSpPr txBox="1"/>
          <p:nvPr/>
        </p:nvSpPr>
        <p:spPr>
          <a:xfrm>
            <a:off x="1402609" y="1288024"/>
            <a:ext cx="7231025" cy="3570208"/>
          </a:xfrm>
          <a:prstGeom prst="rect">
            <a:avLst/>
          </a:prstGeom>
          <a:noFill/>
        </p:spPr>
        <p:txBody>
          <a:bodyPr wrap="square" rtlCol="0">
            <a:spAutoFit/>
          </a:bodyPr>
          <a:lstStyle/>
          <a:p>
            <a:r>
              <a:rPr lang="en-US" sz="2000" b="1" dirty="0" smtClean="0">
                <a:solidFill>
                  <a:srgbClr val="009FDA"/>
                </a:solidFill>
              </a:rPr>
              <a:t>Return</a:t>
            </a:r>
            <a:r>
              <a:rPr lang="en-US" sz="2000" b="1" baseline="0" dirty="0" smtClean="0">
                <a:solidFill>
                  <a:srgbClr val="009FDA"/>
                </a:solidFill>
              </a:rPr>
              <a:t> on Investment:</a:t>
            </a:r>
          </a:p>
          <a:p>
            <a:r>
              <a:rPr lang="en-US" sz="2000" baseline="0" dirty="0" smtClean="0">
                <a:solidFill>
                  <a:srgbClr val="002060"/>
                </a:solidFill>
              </a:rPr>
              <a:t>When the money spent on a certain project gets a Return on the Investment</a:t>
            </a:r>
            <a:r>
              <a:rPr lang="en-US" sz="2000" dirty="0" smtClean="0">
                <a:solidFill>
                  <a:srgbClr val="002060"/>
                </a:solidFill>
              </a:rPr>
              <a:t> </a:t>
            </a:r>
            <a:r>
              <a:rPr lang="en-US" sz="2000" baseline="0" dirty="0" smtClean="0">
                <a:solidFill>
                  <a:srgbClr val="002060"/>
                </a:solidFill>
              </a:rPr>
              <a:t>dollars spent for that project</a:t>
            </a:r>
          </a:p>
          <a:p>
            <a:endParaRPr lang="en-US" sz="2000" baseline="0" dirty="0" smtClean="0">
              <a:solidFill>
                <a:srgbClr val="002060"/>
              </a:solidFill>
            </a:endParaRPr>
          </a:p>
          <a:p>
            <a:r>
              <a:rPr lang="en-US" sz="1400" baseline="0" dirty="0" smtClean="0">
                <a:solidFill>
                  <a:srgbClr val="002060"/>
                </a:solidFill>
              </a:rPr>
              <a:t>Examples: Menu Boards, Advertising Boards, Banks, etc.</a:t>
            </a:r>
          </a:p>
          <a:p>
            <a:endParaRPr lang="en-US" sz="2000" b="1" baseline="0" dirty="0" smtClean="0">
              <a:solidFill>
                <a:srgbClr val="002060"/>
              </a:solidFill>
            </a:endParaRPr>
          </a:p>
          <a:p>
            <a:r>
              <a:rPr lang="en-US" sz="2000" b="1" baseline="0" dirty="0" smtClean="0">
                <a:solidFill>
                  <a:srgbClr val="009FDA"/>
                </a:solidFill>
              </a:rPr>
              <a:t>Return On Objective:</a:t>
            </a:r>
          </a:p>
          <a:p>
            <a:r>
              <a:rPr lang="en-US" sz="2000" baseline="0" dirty="0" smtClean="0">
                <a:solidFill>
                  <a:srgbClr val="002060"/>
                </a:solidFill>
              </a:rPr>
              <a:t>When the money spent on a certain project gets a Return on the Objective on the investment dollars spent for that project</a:t>
            </a:r>
          </a:p>
          <a:p>
            <a:endParaRPr lang="en-US" sz="2000" baseline="0" dirty="0" smtClean="0">
              <a:solidFill>
                <a:srgbClr val="002060"/>
              </a:solidFill>
            </a:endParaRPr>
          </a:p>
          <a:p>
            <a:r>
              <a:rPr lang="en-US" sz="1400" baseline="0" dirty="0" smtClean="0">
                <a:solidFill>
                  <a:srgbClr val="002060"/>
                </a:solidFill>
              </a:rPr>
              <a:t>Examples: Way Finding Boards, Education, Transportation, etc.</a:t>
            </a:r>
          </a:p>
          <a:p>
            <a:r>
              <a:rPr lang="en-US" baseline="0" dirty="0" smtClean="0"/>
              <a:t> </a:t>
            </a:r>
            <a:endParaRPr lang="en-US" dirty="0"/>
          </a:p>
        </p:txBody>
      </p:sp>
      <p:sp>
        <p:nvSpPr>
          <p:cNvPr id="5" name="Rectangle 4"/>
          <p:cNvSpPr/>
          <p:nvPr/>
        </p:nvSpPr>
        <p:spPr>
          <a:xfrm>
            <a:off x="352425" y="695325"/>
            <a:ext cx="3924300" cy="523220"/>
          </a:xfrm>
          <a:prstGeom prst="rect">
            <a:avLst/>
          </a:prstGeom>
        </p:spPr>
        <p:txBody>
          <a:bodyPr wrap="square">
            <a:spAutoFit/>
          </a:bodyPr>
          <a:lstStyle/>
          <a:p>
            <a:r>
              <a:rPr lang="en-US" sz="2800" b="1" i="0" u="none" strike="noStrike" kern="1200" baseline="0" dirty="0" smtClean="0">
                <a:solidFill>
                  <a:srgbClr val="002060"/>
                </a:solidFill>
                <a:latin typeface="+mn-lt"/>
                <a:ea typeface="+mn-ea"/>
                <a:cs typeface="+mn-cs"/>
              </a:rPr>
              <a:t>Clarifying ROI </a:t>
            </a:r>
            <a:r>
              <a:rPr lang="en-US" sz="2800" b="1" i="0" u="none" strike="noStrike" kern="1200" baseline="0" dirty="0" err="1" smtClean="0">
                <a:solidFill>
                  <a:srgbClr val="002060"/>
                </a:solidFill>
                <a:latin typeface="+mn-lt"/>
                <a:ea typeface="+mn-ea"/>
                <a:cs typeface="+mn-cs"/>
              </a:rPr>
              <a:t>vs</a:t>
            </a:r>
            <a:r>
              <a:rPr lang="en-US" sz="2800" b="1" i="0" u="none" strike="noStrike" kern="1200" baseline="0" dirty="0" smtClean="0">
                <a:solidFill>
                  <a:srgbClr val="002060"/>
                </a:solidFill>
                <a:latin typeface="+mn-lt"/>
                <a:ea typeface="+mn-ea"/>
                <a:cs typeface="+mn-cs"/>
              </a:rPr>
              <a:t> ROO</a:t>
            </a:r>
          </a:p>
        </p:txBody>
      </p:sp>
      <p:pic>
        <p:nvPicPr>
          <p:cNvPr id="3" name="Picture 2" descr="roi.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5149" y="1433961"/>
            <a:ext cx="878699" cy="878699"/>
          </a:xfrm>
          <a:prstGeom prst="rect">
            <a:avLst/>
          </a:prstGeom>
        </p:spPr>
      </p:pic>
      <p:pic>
        <p:nvPicPr>
          <p:cNvPr id="6" name="Picture 5" descr="roo.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35149" y="3147892"/>
            <a:ext cx="878699" cy="878699"/>
          </a:xfrm>
          <a:prstGeom prst="rect">
            <a:avLst/>
          </a:prstGeom>
        </p:spPr>
      </p:pic>
    </p:spTree>
    <p:extLst>
      <p:ext uri="{BB962C8B-B14F-4D97-AF65-F5344CB8AC3E}">
        <p14:creationId xmlns:p14="http://schemas.microsoft.com/office/powerpoint/2010/main" val="3797538933"/>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Content Trends in Dynamic Digital Signage</a:t>
            </a:r>
            <a:endParaRPr lang="en-US" dirty="0"/>
          </a:p>
        </p:txBody>
      </p:sp>
      <p:sp>
        <p:nvSpPr>
          <p:cNvPr id="4" name="TextBox 3"/>
          <p:cNvSpPr txBox="1"/>
          <p:nvPr/>
        </p:nvSpPr>
        <p:spPr>
          <a:xfrm>
            <a:off x="1849210" y="1106503"/>
            <a:ext cx="6742339" cy="2862322"/>
          </a:xfrm>
          <a:prstGeom prst="rect">
            <a:avLst/>
          </a:prstGeom>
          <a:noFill/>
        </p:spPr>
        <p:txBody>
          <a:bodyPr wrap="square" rtlCol="0">
            <a:spAutoFit/>
          </a:bodyPr>
          <a:lstStyle/>
          <a:p>
            <a:r>
              <a:rPr lang="en-US" sz="3600" b="1" dirty="0" smtClean="0">
                <a:solidFill>
                  <a:srgbClr val="002060"/>
                </a:solidFill>
              </a:rPr>
              <a:t>Social Media</a:t>
            </a:r>
          </a:p>
          <a:p>
            <a:endParaRPr lang="en-US" sz="3600" b="1" dirty="0" smtClean="0">
              <a:solidFill>
                <a:srgbClr val="002060"/>
              </a:solidFill>
            </a:endParaRPr>
          </a:p>
          <a:p>
            <a:r>
              <a:rPr lang="en-US" sz="3600" b="1" dirty="0" smtClean="0">
                <a:solidFill>
                  <a:srgbClr val="002060"/>
                </a:solidFill>
              </a:rPr>
              <a:t>NFC – Near Field Communications</a:t>
            </a:r>
          </a:p>
          <a:p>
            <a:endParaRPr lang="en-US" sz="3600" b="1" dirty="0" smtClean="0">
              <a:solidFill>
                <a:srgbClr val="002060"/>
              </a:solidFill>
            </a:endParaRPr>
          </a:p>
          <a:p>
            <a:r>
              <a:rPr lang="en-US" sz="3600" b="1" dirty="0" smtClean="0">
                <a:solidFill>
                  <a:srgbClr val="002060"/>
                </a:solidFill>
              </a:rPr>
              <a:t>QR Codes</a:t>
            </a:r>
            <a:endParaRPr lang="en-US" sz="3600" b="1" dirty="0">
              <a:solidFill>
                <a:srgbClr val="002060"/>
              </a:solidFill>
            </a:endParaRPr>
          </a:p>
        </p:txBody>
      </p:sp>
      <p:pic>
        <p:nvPicPr>
          <p:cNvPr id="3" name="Picture 2" descr="social.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9157" y="1051575"/>
            <a:ext cx="906012" cy="906012"/>
          </a:xfrm>
          <a:prstGeom prst="rect">
            <a:avLst/>
          </a:prstGeom>
        </p:spPr>
      </p:pic>
      <p:pic>
        <p:nvPicPr>
          <p:cNvPr id="5" name="Picture 4" descr="nfc.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89157" y="2130464"/>
            <a:ext cx="906012" cy="906012"/>
          </a:xfrm>
          <a:prstGeom prst="rect">
            <a:avLst/>
          </a:prstGeom>
        </p:spPr>
      </p:pic>
      <p:pic>
        <p:nvPicPr>
          <p:cNvPr id="6" name="Picture 5" descr="qr.jp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89157" y="3209353"/>
            <a:ext cx="906012" cy="906012"/>
          </a:xfrm>
          <a:prstGeom prst="rect">
            <a:avLst/>
          </a:prstGeom>
        </p:spPr>
      </p:pic>
    </p:spTree>
    <p:extLst>
      <p:ext uri="{BB962C8B-B14F-4D97-AF65-F5344CB8AC3E}">
        <p14:creationId xmlns:p14="http://schemas.microsoft.com/office/powerpoint/2010/main" val="3381354720"/>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Display Design Trends in DDS</a:t>
            </a:r>
            <a:endParaRPr lang="en-US" dirty="0"/>
          </a:p>
        </p:txBody>
      </p:sp>
      <p:sp>
        <p:nvSpPr>
          <p:cNvPr id="4" name="Rectangle 3"/>
          <p:cNvSpPr/>
          <p:nvPr/>
        </p:nvSpPr>
        <p:spPr>
          <a:xfrm>
            <a:off x="1798200" y="808408"/>
            <a:ext cx="6955862" cy="4339650"/>
          </a:xfrm>
          <a:prstGeom prst="rect">
            <a:avLst/>
          </a:prstGeom>
        </p:spPr>
        <p:txBody>
          <a:bodyPr wrap="square">
            <a:spAutoFit/>
          </a:bodyPr>
          <a:lstStyle/>
          <a:p>
            <a:r>
              <a:rPr lang="en-US" sz="2000" b="1" i="0" u="none" strike="noStrike" kern="1200" baseline="0" dirty="0" smtClean="0">
                <a:solidFill>
                  <a:srgbClr val="002060"/>
                </a:solidFill>
                <a:latin typeface="+mn-lt"/>
                <a:ea typeface="+mn-ea"/>
                <a:cs typeface="+mn-cs"/>
              </a:rPr>
              <a:t>Displays are designed for service and maximum up time.</a:t>
            </a:r>
          </a:p>
          <a:p>
            <a:r>
              <a:rPr lang="en-US" sz="2000" b="1" i="0" u="none" strike="noStrike" kern="1200" baseline="0" dirty="0" smtClean="0">
                <a:solidFill>
                  <a:srgbClr val="002060"/>
                </a:solidFill>
                <a:latin typeface="+mn-lt"/>
                <a:ea typeface="+mn-ea"/>
                <a:cs typeface="+mn-cs"/>
              </a:rPr>
              <a:t>Most Displays run 24/7</a:t>
            </a:r>
          </a:p>
          <a:p>
            <a:endParaRPr lang="en-US" sz="2000" b="1" i="0" u="none" strike="noStrike" kern="1200" baseline="0" dirty="0" smtClean="0">
              <a:solidFill>
                <a:srgbClr val="002060"/>
              </a:solidFill>
              <a:latin typeface="+mn-lt"/>
              <a:ea typeface="+mn-ea"/>
              <a:cs typeface="+mn-cs"/>
            </a:endParaRPr>
          </a:p>
          <a:p>
            <a:pPr>
              <a:lnSpc>
                <a:spcPct val="120000"/>
              </a:lnSpc>
            </a:pPr>
            <a:r>
              <a:rPr lang="en-US" sz="2000" b="1" i="0" u="none" strike="noStrike" kern="1200" baseline="0" dirty="0" smtClean="0">
                <a:solidFill>
                  <a:srgbClr val="002060"/>
                </a:solidFill>
                <a:latin typeface="+mn-lt"/>
                <a:ea typeface="+mn-ea"/>
                <a:cs typeface="+mn-cs"/>
              </a:rPr>
              <a:t>Displays have longer warranty periods and on-site</a:t>
            </a:r>
          </a:p>
          <a:p>
            <a:r>
              <a:rPr lang="en-US" sz="2000" b="1" i="0" u="none" strike="noStrike" kern="1200" baseline="0" dirty="0" smtClean="0">
                <a:solidFill>
                  <a:srgbClr val="002060"/>
                </a:solidFill>
                <a:latin typeface="+mn-lt"/>
                <a:ea typeface="+mn-ea"/>
                <a:cs typeface="+mn-cs"/>
              </a:rPr>
              <a:t>service contracts</a:t>
            </a:r>
          </a:p>
          <a:p>
            <a:endParaRPr lang="en-US" sz="2000" b="1" i="0" u="none" strike="noStrike" kern="1200" baseline="0" dirty="0" smtClean="0">
              <a:solidFill>
                <a:srgbClr val="002060"/>
              </a:solidFill>
              <a:latin typeface="+mn-lt"/>
              <a:ea typeface="+mn-ea"/>
              <a:cs typeface="+mn-cs"/>
            </a:endParaRPr>
          </a:p>
          <a:p>
            <a:pPr>
              <a:lnSpc>
                <a:spcPct val="120000"/>
              </a:lnSpc>
            </a:pPr>
            <a:r>
              <a:rPr lang="en-US" sz="2000" b="1" i="0" u="none" strike="noStrike" kern="1200" baseline="0" dirty="0" smtClean="0">
                <a:solidFill>
                  <a:srgbClr val="002060"/>
                </a:solidFill>
                <a:latin typeface="+mn-lt"/>
                <a:ea typeface="+mn-ea"/>
                <a:cs typeface="+mn-cs"/>
              </a:rPr>
              <a:t>Displays can be upgraded.</a:t>
            </a:r>
          </a:p>
          <a:p>
            <a:endParaRPr lang="en-US" sz="2000" b="1" i="0" u="none" strike="noStrike" kern="1200" baseline="0" dirty="0" smtClean="0">
              <a:solidFill>
                <a:srgbClr val="002060"/>
              </a:solidFill>
              <a:latin typeface="+mn-lt"/>
              <a:ea typeface="+mn-ea"/>
              <a:cs typeface="+mn-cs"/>
            </a:endParaRPr>
          </a:p>
          <a:p>
            <a:pPr>
              <a:lnSpc>
                <a:spcPct val="200000"/>
              </a:lnSpc>
            </a:pPr>
            <a:r>
              <a:rPr lang="en-US" sz="2000" b="1" i="0" u="none" strike="noStrike" kern="1200" baseline="0" dirty="0" smtClean="0">
                <a:solidFill>
                  <a:srgbClr val="002060"/>
                </a:solidFill>
                <a:latin typeface="+mn-lt"/>
                <a:ea typeface="+mn-ea"/>
                <a:cs typeface="+mn-cs"/>
              </a:rPr>
              <a:t>Displays are</a:t>
            </a:r>
            <a:r>
              <a:rPr lang="en-US" sz="2000" b="1" i="0" u="none" strike="noStrike" kern="1200" dirty="0" smtClean="0">
                <a:solidFill>
                  <a:srgbClr val="002060"/>
                </a:solidFill>
                <a:latin typeface="+mn-lt"/>
                <a:ea typeface="+mn-ea"/>
                <a:cs typeface="+mn-cs"/>
              </a:rPr>
              <a:t> available in sizes</a:t>
            </a:r>
            <a:r>
              <a:rPr lang="en-US" sz="2000" b="1" i="0" u="none" strike="noStrike" kern="1200" baseline="0" dirty="0" smtClean="0">
                <a:solidFill>
                  <a:srgbClr val="002060"/>
                </a:solidFill>
                <a:latin typeface="+mn-lt"/>
                <a:ea typeface="+mn-ea"/>
                <a:cs typeface="+mn-cs"/>
              </a:rPr>
              <a:t> over 100 inches</a:t>
            </a:r>
          </a:p>
          <a:p>
            <a:pPr>
              <a:lnSpc>
                <a:spcPct val="120000"/>
              </a:lnSpc>
            </a:pPr>
            <a:endParaRPr lang="en-US" sz="2000" b="1" i="0" u="none" strike="noStrike" kern="1200" baseline="0" dirty="0" smtClean="0">
              <a:solidFill>
                <a:srgbClr val="002060"/>
              </a:solidFill>
              <a:latin typeface="+mn-lt"/>
              <a:ea typeface="+mn-ea"/>
              <a:cs typeface="+mn-cs"/>
            </a:endParaRPr>
          </a:p>
          <a:p>
            <a:pPr>
              <a:lnSpc>
                <a:spcPct val="80000"/>
              </a:lnSpc>
            </a:pPr>
            <a:r>
              <a:rPr lang="en-US" sz="2000" b="1" i="0" u="none" strike="noStrike" kern="1200" baseline="0" dirty="0" smtClean="0">
                <a:solidFill>
                  <a:srgbClr val="002060"/>
                </a:solidFill>
                <a:latin typeface="+mn-lt"/>
                <a:ea typeface="+mn-ea"/>
                <a:cs typeface="+mn-cs"/>
              </a:rPr>
              <a:t>Displays are lighter with many key features built inside</a:t>
            </a:r>
          </a:p>
          <a:p>
            <a:r>
              <a:rPr lang="en-US" sz="2000" b="1" i="0" u="none" strike="noStrike" kern="1200" baseline="0" dirty="0" smtClean="0">
                <a:solidFill>
                  <a:srgbClr val="002060"/>
                </a:solidFill>
                <a:latin typeface="+mn-lt"/>
                <a:ea typeface="+mn-ea"/>
                <a:cs typeface="+mn-cs"/>
              </a:rPr>
              <a:t>the displays</a:t>
            </a:r>
            <a:endParaRPr lang="en-US" sz="2000" b="1" dirty="0">
              <a:solidFill>
                <a:srgbClr val="002060"/>
              </a:solidFill>
            </a:endParaRPr>
          </a:p>
        </p:txBody>
      </p:sp>
      <p:pic>
        <p:nvPicPr>
          <p:cNvPr id="5" name="Picture 4" descr="softUpdates.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9366" y="2630021"/>
            <a:ext cx="721645" cy="721645"/>
          </a:xfrm>
          <a:prstGeom prst="rect">
            <a:avLst/>
          </a:prstGeom>
        </p:spPr>
      </p:pic>
      <p:pic>
        <p:nvPicPr>
          <p:cNvPr id="6" name="Picture 5" descr="24-7.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44028" y="862545"/>
            <a:ext cx="721646" cy="721646"/>
          </a:xfrm>
          <a:prstGeom prst="rect">
            <a:avLst/>
          </a:prstGeom>
        </p:spPr>
      </p:pic>
      <p:pic>
        <p:nvPicPr>
          <p:cNvPr id="3" name="Picture 2" descr="warranty.jp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44028" y="1761729"/>
            <a:ext cx="716983" cy="716983"/>
          </a:xfrm>
          <a:prstGeom prst="rect">
            <a:avLst/>
          </a:prstGeom>
        </p:spPr>
      </p:pic>
      <p:pic>
        <p:nvPicPr>
          <p:cNvPr id="7" name="Picture 6" descr="100+.jp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44028" y="3475661"/>
            <a:ext cx="716983" cy="716983"/>
          </a:xfrm>
          <a:prstGeom prst="rect">
            <a:avLst/>
          </a:prstGeom>
        </p:spPr>
      </p:pic>
      <p:pic>
        <p:nvPicPr>
          <p:cNvPr id="8" name="Picture 7" descr="key.jpg"/>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44028" y="4257974"/>
            <a:ext cx="719937" cy="719937"/>
          </a:xfrm>
          <a:prstGeom prst="rect">
            <a:avLst/>
          </a:prstGeom>
        </p:spPr>
      </p:pic>
    </p:spTree>
    <p:extLst>
      <p:ext uri="{BB962C8B-B14F-4D97-AF65-F5344CB8AC3E}">
        <p14:creationId xmlns:p14="http://schemas.microsoft.com/office/powerpoint/2010/main" val="3892142980"/>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Software Trends in DDS</a:t>
            </a:r>
            <a:endParaRPr lang="en-US" dirty="0"/>
          </a:p>
        </p:txBody>
      </p:sp>
      <p:sp>
        <p:nvSpPr>
          <p:cNvPr id="4" name="Rectangle 3"/>
          <p:cNvSpPr/>
          <p:nvPr/>
        </p:nvSpPr>
        <p:spPr>
          <a:xfrm>
            <a:off x="2170206" y="1097041"/>
            <a:ext cx="6559466" cy="3631764"/>
          </a:xfrm>
          <a:prstGeom prst="rect">
            <a:avLst/>
          </a:prstGeom>
        </p:spPr>
        <p:txBody>
          <a:bodyPr wrap="square">
            <a:spAutoFit/>
          </a:bodyPr>
          <a:lstStyle/>
          <a:p>
            <a:r>
              <a:rPr lang="en-US" sz="2800" b="1" i="0" u="none" strike="noStrike" kern="1200" baseline="0" dirty="0" smtClean="0">
                <a:solidFill>
                  <a:srgbClr val="002060"/>
                </a:solidFill>
                <a:latin typeface="+mn-lt"/>
                <a:ea typeface="+mn-ea"/>
                <a:cs typeface="+mn-cs"/>
              </a:rPr>
              <a:t>The Cloud</a:t>
            </a:r>
          </a:p>
          <a:p>
            <a:r>
              <a:rPr lang="en-US" i="0" u="none" strike="noStrike" kern="1200" baseline="0" dirty="0" smtClean="0">
                <a:solidFill>
                  <a:srgbClr val="002060"/>
                </a:solidFill>
                <a:latin typeface="+mn-lt"/>
                <a:ea typeface="+mn-ea"/>
                <a:cs typeface="+mn-cs"/>
              </a:rPr>
              <a:t>Subscription Based Software driven with templates from a remote</a:t>
            </a:r>
          </a:p>
          <a:p>
            <a:r>
              <a:rPr lang="en-US" i="0" u="none" strike="noStrike" kern="1200" baseline="0" dirty="0" smtClean="0">
                <a:solidFill>
                  <a:srgbClr val="002060"/>
                </a:solidFill>
                <a:latin typeface="+mn-lt"/>
                <a:ea typeface="+mn-ea"/>
                <a:cs typeface="+mn-cs"/>
              </a:rPr>
              <a:t>hosted server</a:t>
            </a:r>
          </a:p>
          <a:p>
            <a:endParaRPr lang="en-US" sz="2800" b="1" i="0" u="none" strike="noStrike" kern="1200" baseline="0" dirty="0" smtClean="0">
              <a:solidFill>
                <a:srgbClr val="002060"/>
              </a:solidFill>
              <a:latin typeface="+mn-lt"/>
              <a:ea typeface="+mn-ea"/>
              <a:cs typeface="+mn-cs"/>
            </a:endParaRPr>
          </a:p>
          <a:p>
            <a:r>
              <a:rPr lang="en-US" sz="2800" b="1" i="0" u="none" strike="noStrike" kern="1200" baseline="0" dirty="0" smtClean="0">
                <a:solidFill>
                  <a:srgbClr val="002060"/>
                </a:solidFill>
                <a:latin typeface="+mn-lt"/>
                <a:ea typeface="+mn-ea"/>
                <a:cs typeface="+mn-cs"/>
              </a:rPr>
              <a:t>SaaS or Bundled</a:t>
            </a:r>
          </a:p>
          <a:p>
            <a:r>
              <a:rPr lang="en-US" i="0" u="none" strike="noStrike" kern="1200" baseline="0" dirty="0" smtClean="0">
                <a:solidFill>
                  <a:srgbClr val="002060"/>
                </a:solidFill>
                <a:latin typeface="+mn-lt"/>
                <a:ea typeface="+mn-ea"/>
                <a:cs typeface="+mn-cs"/>
              </a:rPr>
              <a:t>Embedded Software inside a display or Bundled software from the</a:t>
            </a:r>
          </a:p>
          <a:p>
            <a:r>
              <a:rPr lang="en-US" i="0" u="none" strike="noStrike" kern="1200" baseline="0" dirty="0" smtClean="0">
                <a:solidFill>
                  <a:srgbClr val="002060"/>
                </a:solidFill>
                <a:latin typeface="+mn-lt"/>
                <a:ea typeface="+mn-ea"/>
                <a:cs typeface="+mn-cs"/>
              </a:rPr>
              <a:t>display manufacturer</a:t>
            </a:r>
          </a:p>
          <a:p>
            <a:endParaRPr lang="en-US" sz="2800" b="1" i="0" u="none" strike="noStrike" kern="1200" baseline="0" dirty="0" smtClean="0">
              <a:solidFill>
                <a:srgbClr val="002060"/>
              </a:solidFill>
              <a:latin typeface="+mn-lt"/>
              <a:ea typeface="+mn-ea"/>
              <a:cs typeface="+mn-cs"/>
            </a:endParaRPr>
          </a:p>
          <a:p>
            <a:r>
              <a:rPr lang="en-US" sz="2800" b="1" i="0" u="none" strike="noStrike" kern="1200" baseline="0" dirty="0" smtClean="0">
                <a:solidFill>
                  <a:srgbClr val="002060"/>
                </a:solidFill>
                <a:latin typeface="+mn-lt"/>
                <a:ea typeface="+mn-ea"/>
                <a:cs typeface="+mn-cs"/>
              </a:rPr>
              <a:t>Specific Industry Packages</a:t>
            </a:r>
          </a:p>
          <a:p>
            <a:r>
              <a:rPr lang="en-US" i="0" u="none" strike="noStrike" kern="1200" baseline="0" dirty="0" smtClean="0">
                <a:solidFill>
                  <a:srgbClr val="002060"/>
                </a:solidFill>
              </a:rPr>
              <a:t>Such as QSR, Banks, Way Finding, Touch, etc.</a:t>
            </a:r>
            <a:endParaRPr lang="en-US" dirty="0">
              <a:solidFill>
                <a:srgbClr val="002060"/>
              </a:solidFill>
            </a:endParaRPr>
          </a:p>
        </p:txBody>
      </p:sp>
      <p:pic>
        <p:nvPicPr>
          <p:cNvPr id="3" name="Picture 2" descr="cloud.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30540" y="1208627"/>
            <a:ext cx="919669" cy="919669"/>
          </a:xfrm>
          <a:prstGeom prst="rect">
            <a:avLst/>
          </a:prstGeom>
        </p:spPr>
      </p:pic>
      <p:pic>
        <p:nvPicPr>
          <p:cNvPr id="5" name="Picture 4" descr="bundles.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30540" y="2587966"/>
            <a:ext cx="919669" cy="919669"/>
          </a:xfrm>
          <a:prstGeom prst="rect">
            <a:avLst/>
          </a:prstGeom>
        </p:spPr>
      </p:pic>
      <p:pic>
        <p:nvPicPr>
          <p:cNvPr id="6" name="Picture 5" descr="touch.jp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30540" y="3883195"/>
            <a:ext cx="919669" cy="919669"/>
          </a:xfrm>
          <a:prstGeom prst="rect">
            <a:avLst/>
          </a:prstGeom>
        </p:spPr>
      </p:pic>
    </p:spTree>
    <p:extLst>
      <p:ext uri="{BB962C8B-B14F-4D97-AF65-F5344CB8AC3E}">
        <p14:creationId xmlns:p14="http://schemas.microsoft.com/office/powerpoint/2010/main" val="2786667294"/>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Hardware Trends in DDS</a:t>
            </a:r>
            <a:endParaRPr lang="en-US" dirty="0"/>
          </a:p>
        </p:txBody>
      </p:sp>
      <p:sp>
        <p:nvSpPr>
          <p:cNvPr id="4" name="Rectangle 3"/>
          <p:cNvSpPr/>
          <p:nvPr/>
        </p:nvSpPr>
        <p:spPr>
          <a:xfrm>
            <a:off x="1929489" y="2160257"/>
            <a:ext cx="2234750" cy="584777"/>
          </a:xfrm>
          <a:prstGeom prst="rect">
            <a:avLst/>
          </a:prstGeom>
        </p:spPr>
        <p:txBody>
          <a:bodyPr wrap="square">
            <a:spAutoFit/>
          </a:bodyPr>
          <a:lstStyle/>
          <a:p>
            <a:pPr algn="ctr"/>
            <a:r>
              <a:rPr lang="en-US" sz="1800" b="1" i="0" u="none" strike="noStrike" kern="1200" baseline="0" dirty="0" smtClean="0">
                <a:solidFill>
                  <a:srgbClr val="002060"/>
                </a:solidFill>
                <a:latin typeface="+mn-lt"/>
                <a:ea typeface="+mn-ea"/>
                <a:cs typeface="+mn-cs"/>
              </a:rPr>
              <a:t>Thin Bezel</a:t>
            </a:r>
          </a:p>
          <a:p>
            <a:pPr algn="ctr"/>
            <a:r>
              <a:rPr lang="en-US" sz="1400" i="0" u="none" strike="noStrike" kern="1200" baseline="0" dirty="0" smtClean="0">
                <a:solidFill>
                  <a:srgbClr val="009FDA"/>
                </a:solidFill>
                <a:latin typeface="+mn-lt"/>
                <a:ea typeface="+mn-ea"/>
                <a:cs typeface="+mn-cs"/>
              </a:rPr>
              <a:t>Some less than 1” thick</a:t>
            </a:r>
          </a:p>
        </p:txBody>
      </p:sp>
      <p:sp>
        <p:nvSpPr>
          <p:cNvPr id="5" name="Rectangle 4"/>
          <p:cNvSpPr/>
          <p:nvPr/>
        </p:nvSpPr>
        <p:spPr>
          <a:xfrm>
            <a:off x="4789858" y="2160257"/>
            <a:ext cx="2234750" cy="584777"/>
          </a:xfrm>
          <a:prstGeom prst="rect">
            <a:avLst/>
          </a:prstGeom>
        </p:spPr>
        <p:txBody>
          <a:bodyPr wrap="square">
            <a:spAutoFit/>
          </a:bodyPr>
          <a:lstStyle/>
          <a:p>
            <a:pPr algn="ctr"/>
            <a:r>
              <a:rPr lang="en-US" sz="1800" b="1" i="0" u="none" strike="noStrike" kern="1200" baseline="0" dirty="0" smtClean="0">
                <a:solidFill>
                  <a:srgbClr val="002060"/>
                </a:solidFill>
                <a:latin typeface="+mn-lt"/>
                <a:ea typeface="+mn-ea"/>
                <a:cs typeface="+mn-cs"/>
              </a:rPr>
              <a:t>High-brightness LCD</a:t>
            </a:r>
          </a:p>
          <a:p>
            <a:pPr algn="ctr"/>
            <a:r>
              <a:rPr lang="en-US" sz="1400" i="0" u="none" strike="noStrike" kern="1200" baseline="0" dirty="0" smtClean="0">
                <a:solidFill>
                  <a:srgbClr val="009FDA"/>
                </a:solidFill>
                <a:latin typeface="+mn-lt"/>
                <a:ea typeface="+mn-ea"/>
                <a:cs typeface="+mn-cs"/>
              </a:rPr>
              <a:t>Some as bright as 2500 nits</a:t>
            </a:r>
          </a:p>
        </p:txBody>
      </p:sp>
      <p:sp>
        <p:nvSpPr>
          <p:cNvPr id="6" name="Rectangle 5"/>
          <p:cNvSpPr/>
          <p:nvPr/>
        </p:nvSpPr>
        <p:spPr>
          <a:xfrm>
            <a:off x="709287" y="4132525"/>
            <a:ext cx="2234750" cy="369332"/>
          </a:xfrm>
          <a:prstGeom prst="rect">
            <a:avLst/>
          </a:prstGeom>
        </p:spPr>
        <p:txBody>
          <a:bodyPr wrap="square">
            <a:spAutoFit/>
          </a:bodyPr>
          <a:lstStyle/>
          <a:p>
            <a:pPr algn="ctr"/>
            <a:r>
              <a:rPr lang="en-US" sz="1800" b="1" i="0" u="none" strike="noStrike" kern="1200" baseline="0" dirty="0" smtClean="0">
                <a:solidFill>
                  <a:srgbClr val="002060"/>
                </a:solidFill>
                <a:latin typeface="+mn-lt"/>
                <a:ea typeface="+mn-ea"/>
                <a:cs typeface="+mn-cs"/>
              </a:rPr>
              <a:t>24/7 Operation</a:t>
            </a:r>
          </a:p>
        </p:txBody>
      </p:sp>
      <p:sp>
        <p:nvSpPr>
          <p:cNvPr id="7" name="Rectangle 6"/>
          <p:cNvSpPr/>
          <p:nvPr/>
        </p:nvSpPr>
        <p:spPr>
          <a:xfrm>
            <a:off x="3488267" y="4132525"/>
            <a:ext cx="2055832" cy="369332"/>
          </a:xfrm>
          <a:prstGeom prst="rect">
            <a:avLst/>
          </a:prstGeom>
        </p:spPr>
        <p:txBody>
          <a:bodyPr wrap="square">
            <a:spAutoFit/>
          </a:bodyPr>
          <a:lstStyle/>
          <a:p>
            <a:pPr algn="ctr"/>
            <a:r>
              <a:rPr lang="en-US" sz="1800" b="1" i="0" u="none" strike="noStrike" kern="1200" baseline="0" dirty="0" smtClean="0">
                <a:solidFill>
                  <a:srgbClr val="002060"/>
                </a:solidFill>
                <a:latin typeface="+mn-lt"/>
                <a:ea typeface="+mn-ea"/>
                <a:cs typeface="+mn-cs"/>
              </a:rPr>
              <a:t>Built-in </a:t>
            </a:r>
            <a:r>
              <a:rPr lang="en-US" b="1" dirty="0" smtClean="0">
                <a:solidFill>
                  <a:srgbClr val="002060"/>
                </a:solidFill>
              </a:rPr>
              <a:t>P</a:t>
            </a:r>
            <a:r>
              <a:rPr lang="en-US" sz="1800" b="1" i="0" u="none" strike="noStrike" kern="1200" baseline="0" dirty="0" smtClean="0">
                <a:solidFill>
                  <a:srgbClr val="002060"/>
                </a:solidFill>
                <a:latin typeface="+mn-lt"/>
                <a:ea typeface="+mn-ea"/>
                <a:cs typeface="+mn-cs"/>
              </a:rPr>
              <a:t>rocessors</a:t>
            </a:r>
          </a:p>
        </p:txBody>
      </p:sp>
      <p:sp>
        <p:nvSpPr>
          <p:cNvPr id="8" name="Rectangle 7"/>
          <p:cNvSpPr/>
          <p:nvPr/>
        </p:nvSpPr>
        <p:spPr>
          <a:xfrm>
            <a:off x="6173641" y="4133907"/>
            <a:ext cx="2234750" cy="369332"/>
          </a:xfrm>
          <a:prstGeom prst="rect">
            <a:avLst/>
          </a:prstGeom>
        </p:spPr>
        <p:txBody>
          <a:bodyPr wrap="square">
            <a:spAutoFit/>
          </a:bodyPr>
          <a:lstStyle/>
          <a:p>
            <a:pPr algn="ctr"/>
            <a:r>
              <a:rPr lang="en-US" sz="1800" b="1" i="0" u="none" strike="noStrike" kern="1200" baseline="0" dirty="0" smtClean="0">
                <a:solidFill>
                  <a:srgbClr val="002060"/>
                </a:solidFill>
                <a:latin typeface="+mn-lt"/>
                <a:ea typeface="+mn-ea"/>
                <a:cs typeface="+mn-cs"/>
              </a:rPr>
              <a:t>Video Walls</a:t>
            </a:r>
            <a:endParaRPr lang="en-US" sz="1800" b="1" dirty="0">
              <a:solidFill>
                <a:srgbClr val="002060"/>
              </a:solidFill>
            </a:endParaRPr>
          </a:p>
        </p:txBody>
      </p:sp>
      <p:pic>
        <p:nvPicPr>
          <p:cNvPr id="9" name="Picture 8" descr="thinBezel.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29643" y="990132"/>
            <a:ext cx="1090366" cy="1090366"/>
          </a:xfrm>
          <a:prstGeom prst="rect">
            <a:avLst/>
          </a:prstGeom>
        </p:spPr>
      </p:pic>
      <p:pic>
        <p:nvPicPr>
          <p:cNvPr id="10" name="Picture 9" descr="brightness.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358506" y="990132"/>
            <a:ext cx="1090366" cy="1090366"/>
          </a:xfrm>
          <a:prstGeom prst="rect">
            <a:avLst/>
          </a:prstGeom>
        </p:spPr>
      </p:pic>
      <p:pic>
        <p:nvPicPr>
          <p:cNvPr id="11" name="Picture 10" descr="24-7.jp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308488" y="2977196"/>
            <a:ext cx="1090366" cy="1090366"/>
          </a:xfrm>
          <a:prstGeom prst="rect">
            <a:avLst/>
          </a:prstGeom>
        </p:spPr>
      </p:pic>
      <p:pic>
        <p:nvPicPr>
          <p:cNvPr id="12" name="Picture 11" descr="processor.jp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875528" y="2977196"/>
            <a:ext cx="1090366" cy="1090366"/>
          </a:xfrm>
          <a:prstGeom prst="rect">
            <a:avLst/>
          </a:prstGeom>
        </p:spPr>
      </p:pic>
      <p:pic>
        <p:nvPicPr>
          <p:cNvPr id="13" name="Picture 12" descr="vidwall.jpg"/>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669548" y="2977196"/>
            <a:ext cx="1090366" cy="1090366"/>
          </a:xfrm>
          <a:prstGeom prst="rect">
            <a:avLst/>
          </a:prstGeom>
        </p:spPr>
      </p:pic>
    </p:spTree>
    <p:extLst>
      <p:ext uri="{BB962C8B-B14F-4D97-AF65-F5344CB8AC3E}">
        <p14:creationId xmlns:p14="http://schemas.microsoft.com/office/powerpoint/2010/main" val="1621427912"/>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Connectivity Trends in DDS</a:t>
            </a:r>
            <a:endParaRPr lang="en-US" dirty="0"/>
          </a:p>
        </p:txBody>
      </p:sp>
      <p:sp>
        <p:nvSpPr>
          <p:cNvPr id="4" name="Rectangle 3"/>
          <p:cNvSpPr/>
          <p:nvPr/>
        </p:nvSpPr>
        <p:spPr>
          <a:xfrm>
            <a:off x="1601949" y="2185033"/>
            <a:ext cx="1695720" cy="584776"/>
          </a:xfrm>
          <a:prstGeom prst="rect">
            <a:avLst/>
          </a:prstGeom>
        </p:spPr>
        <p:txBody>
          <a:bodyPr wrap="square">
            <a:spAutoFit/>
          </a:bodyPr>
          <a:lstStyle/>
          <a:p>
            <a:pPr algn="ctr"/>
            <a:r>
              <a:rPr lang="en-US" sz="3200" b="1" i="0" u="none" strike="noStrike" kern="1200" baseline="0" dirty="0" smtClean="0">
                <a:solidFill>
                  <a:srgbClr val="002060"/>
                </a:solidFill>
                <a:latin typeface="+mn-lt"/>
                <a:ea typeface="+mn-ea"/>
                <a:cs typeface="+mn-cs"/>
              </a:rPr>
              <a:t>Wired</a:t>
            </a:r>
          </a:p>
        </p:txBody>
      </p:sp>
      <p:pic>
        <p:nvPicPr>
          <p:cNvPr id="3" name="Picture 2" descr="wired.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61489" y="1333870"/>
            <a:ext cx="783101" cy="783101"/>
          </a:xfrm>
          <a:prstGeom prst="rect">
            <a:avLst/>
          </a:prstGeom>
        </p:spPr>
      </p:pic>
      <p:pic>
        <p:nvPicPr>
          <p:cNvPr id="5" name="Picture 4" descr="wireless.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260527" y="1333870"/>
            <a:ext cx="783101" cy="783101"/>
          </a:xfrm>
          <a:prstGeom prst="rect">
            <a:avLst/>
          </a:prstGeom>
        </p:spPr>
      </p:pic>
      <p:pic>
        <p:nvPicPr>
          <p:cNvPr id="6" name="Picture 5" descr="cellular.jp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061489" y="3186519"/>
            <a:ext cx="783101" cy="783101"/>
          </a:xfrm>
          <a:prstGeom prst="rect">
            <a:avLst/>
          </a:prstGeom>
        </p:spPr>
      </p:pic>
      <p:pic>
        <p:nvPicPr>
          <p:cNvPr id="7" name="Picture 6" descr="usb.jp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260527" y="3186519"/>
            <a:ext cx="783101" cy="783101"/>
          </a:xfrm>
          <a:prstGeom prst="rect">
            <a:avLst/>
          </a:prstGeom>
        </p:spPr>
      </p:pic>
      <p:sp>
        <p:nvSpPr>
          <p:cNvPr id="8" name="Rectangle 7"/>
          <p:cNvSpPr/>
          <p:nvPr/>
        </p:nvSpPr>
        <p:spPr>
          <a:xfrm>
            <a:off x="5803290" y="2185033"/>
            <a:ext cx="1695720" cy="584776"/>
          </a:xfrm>
          <a:prstGeom prst="rect">
            <a:avLst/>
          </a:prstGeom>
        </p:spPr>
        <p:txBody>
          <a:bodyPr wrap="square">
            <a:spAutoFit/>
          </a:bodyPr>
          <a:lstStyle/>
          <a:p>
            <a:pPr algn="ctr"/>
            <a:r>
              <a:rPr lang="en-US" sz="3200" b="1" i="0" u="none" strike="noStrike" kern="1200" baseline="0" dirty="0" smtClean="0">
                <a:solidFill>
                  <a:srgbClr val="002060"/>
                </a:solidFill>
                <a:latin typeface="+mn-lt"/>
                <a:ea typeface="+mn-ea"/>
                <a:cs typeface="+mn-cs"/>
              </a:rPr>
              <a:t>Wireless</a:t>
            </a:r>
          </a:p>
        </p:txBody>
      </p:sp>
      <p:sp>
        <p:nvSpPr>
          <p:cNvPr id="9" name="Rectangle 8"/>
          <p:cNvSpPr/>
          <p:nvPr/>
        </p:nvSpPr>
        <p:spPr>
          <a:xfrm>
            <a:off x="1601949" y="3969620"/>
            <a:ext cx="1695720" cy="584776"/>
          </a:xfrm>
          <a:prstGeom prst="rect">
            <a:avLst/>
          </a:prstGeom>
        </p:spPr>
        <p:txBody>
          <a:bodyPr wrap="square">
            <a:spAutoFit/>
          </a:bodyPr>
          <a:lstStyle/>
          <a:p>
            <a:pPr algn="ctr"/>
            <a:r>
              <a:rPr lang="en-US" sz="3200" b="1" i="0" u="none" strike="noStrike" kern="1200" baseline="0" dirty="0" smtClean="0">
                <a:solidFill>
                  <a:srgbClr val="002060"/>
                </a:solidFill>
                <a:latin typeface="+mn-lt"/>
                <a:ea typeface="+mn-ea"/>
                <a:cs typeface="+mn-cs"/>
              </a:rPr>
              <a:t>Cellular</a:t>
            </a:r>
          </a:p>
        </p:txBody>
      </p:sp>
      <p:sp>
        <p:nvSpPr>
          <p:cNvPr id="10" name="Rectangle 9"/>
          <p:cNvSpPr/>
          <p:nvPr/>
        </p:nvSpPr>
        <p:spPr>
          <a:xfrm>
            <a:off x="5803290" y="3969620"/>
            <a:ext cx="1695720" cy="584776"/>
          </a:xfrm>
          <a:prstGeom prst="rect">
            <a:avLst/>
          </a:prstGeom>
        </p:spPr>
        <p:txBody>
          <a:bodyPr wrap="square">
            <a:spAutoFit/>
          </a:bodyPr>
          <a:lstStyle/>
          <a:p>
            <a:pPr algn="ctr"/>
            <a:r>
              <a:rPr lang="en-US" sz="3200" b="1" i="0" u="none" strike="noStrike" kern="1200" baseline="0" dirty="0" smtClean="0">
                <a:solidFill>
                  <a:srgbClr val="002060"/>
                </a:solidFill>
                <a:latin typeface="+mn-lt"/>
                <a:ea typeface="+mn-ea"/>
                <a:cs typeface="+mn-cs"/>
              </a:rPr>
              <a:t>USB</a:t>
            </a:r>
            <a:endParaRPr lang="en-US" sz="3200" b="1" dirty="0">
              <a:solidFill>
                <a:srgbClr val="002060"/>
              </a:solidFill>
            </a:endParaRPr>
          </a:p>
        </p:txBody>
      </p:sp>
    </p:spTree>
    <p:extLst>
      <p:ext uri="{BB962C8B-B14F-4D97-AF65-F5344CB8AC3E}">
        <p14:creationId xmlns:p14="http://schemas.microsoft.com/office/powerpoint/2010/main" val="3696398885"/>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Operations Trends in DDS</a:t>
            </a:r>
            <a:endParaRPr lang="en-US" dirty="0"/>
          </a:p>
        </p:txBody>
      </p:sp>
      <p:sp>
        <p:nvSpPr>
          <p:cNvPr id="4" name="Rectangle 3"/>
          <p:cNvSpPr/>
          <p:nvPr/>
        </p:nvSpPr>
        <p:spPr>
          <a:xfrm>
            <a:off x="1658393" y="951297"/>
            <a:ext cx="7299574" cy="3268587"/>
          </a:xfrm>
          <a:prstGeom prst="rect">
            <a:avLst/>
          </a:prstGeom>
        </p:spPr>
        <p:txBody>
          <a:bodyPr wrap="square">
            <a:spAutoFit/>
          </a:bodyPr>
          <a:lstStyle/>
          <a:p>
            <a:pPr>
              <a:lnSpc>
                <a:spcPct val="130000"/>
              </a:lnSpc>
            </a:pPr>
            <a:r>
              <a:rPr lang="en-US" sz="3200" b="1" i="0" u="none" strike="noStrike" kern="1200" baseline="0" dirty="0" smtClean="0">
                <a:solidFill>
                  <a:srgbClr val="002060"/>
                </a:solidFill>
                <a:latin typeface="+mn-lt"/>
                <a:ea typeface="+mn-ea"/>
                <a:cs typeface="+mn-cs"/>
              </a:rPr>
              <a:t>Logistics and Risk Abatement</a:t>
            </a:r>
          </a:p>
          <a:p>
            <a:pPr>
              <a:lnSpc>
                <a:spcPct val="130000"/>
              </a:lnSpc>
            </a:pPr>
            <a:endParaRPr lang="en-US" sz="3200" b="1" i="0" u="none" strike="noStrike" kern="1200" baseline="0" dirty="0" smtClean="0">
              <a:solidFill>
                <a:srgbClr val="002060"/>
              </a:solidFill>
              <a:latin typeface="+mn-lt"/>
              <a:ea typeface="+mn-ea"/>
              <a:cs typeface="+mn-cs"/>
            </a:endParaRPr>
          </a:p>
          <a:p>
            <a:pPr>
              <a:lnSpc>
                <a:spcPct val="130000"/>
              </a:lnSpc>
            </a:pPr>
            <a:r>
              <a:rPr lang="en-US" sz="3200" b="1" i="0" u="none" strike="noStrike" kern="1200" baseline="0" dirty="0" smtClean="0">
                <a:solidFill>
                  <a:srgbClr val="002060"/>
                </a:solidFill>
                <a:latin typeface="+mn-lt"/>
                <a:ea typeface="+mn-ea"/>
                <a:cs typeface="+mn-cs"/>
              </a:rPr>
              <a:t>National Installation and Service</a:t>
            </a:r>
          </a:p>
          <a:p>
            <a:pPr>
              <a:lnSpc>
                <a:spcPct val="130000"/>
              </a:lnSpc>
            </a:pPr>
            <a:endParaRPr lang="en-US" sz="3200" b="1" i="0" u="none" strike="noStrike" kern="1200" baseline="0" dirty="0" smtClean="0">
              <a:solidFill>
                <a:srgbClr val="002060"/>
              </a:solidFill>
              <a:latin typeface="+mn-lt"/>
              <a:ea typeface="+mn-ea"/>
              <a:cs typeface="+mn-cs"/>
            </a:endParaRPr>
          </a:p>
          <a:p>
            <a:pPr>
              <a:lnSpc>
                <a:spcPct val="130000"/>
              </a:lnSpc>
            </a:pPr>
            <a:r>
              <a:rPr lang="en-US" sz="3200" b="1" i="0" u="none" strike="noStrike" kern="1200" baseline="0" dirty="0" smtClean="0">
                <a:solidFill>
                  <a:srgbClr val="002060"/>
                </a:solidFill>
                <a:latin typeface="+mn-lt"/>
                <a:ea typeface="+mn-ea"/>
                <a:cs typeface="+mn-cs"/>
              </a:rPr>
              <a:t>Facilities + IT + AV are converging into one</a:t>
            </a:r>
            <a:endParaRPr lang="en-US" sz="3200" b="1" dirty="0">
              <a:solidFill>
                <a:srgbClr val="002060"/>
              </a:solidFill>
            </a:endParaRPr>
          </a:p>
        </p:txBody>
      </p:sp>
      <p:pic>
        <p:nvPicPr>
          <p:cNvPr id="3" name="Picture 2" descr="risk.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6742" y="951297"/>
            <a:ext cx="899184" cy="899184"/>
          </a:xfrm>
          <a:prstGeom prst="rect">
            <a:avLst/>
          </a:prstGeom>
        </p:spPr>
      </p:pic>
      <p:pic>
        <p:nvPicPr>
          <p:cNvPr id="5" name="Picture 4" descr="converge.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86742" y="3496145"/>
            <a:ext cx="899184" cy="899184"/>
          </a:xfrm>
          <a:prstGeom prst="rect">
            <a:avLst/>
          </a:prstGeom>
        </p:spPr>
      </p:pic>
      <p:pic>
        <p:nvPicPr>
          <p:cNvPr id="6" name="Picture 5" descr="national.jp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86742" y="2191919"/>
            <a:ext cx="899184" cy="899184"/>
          </a:xfrm>
          <a:prstGeom prst="rect">
            <a:avLst/>
          </a:prstGeom>
        </p:spPr>
      </p:pic>
    </p:spTree>
    <p:extLst>
      <p:ext uri="{BB962C8B-B14F-4D97-AF65-F5344CB8AC3E}">
        <p14:creationId xmlns:p14="http://schemas.microsoft.com/office/powerpoint/2010/main" val="3649872354"/>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ALMO Pro A/V Solutions for DDS</a:t>
            </a:r>
            <a:endParaRPr lang="en-US" dirty="0"/>
          </a:p>
        </p:txBody>
      </p:sp>
      <p:sp>
        <p:nvSpPr>
          <p:cNvPr id="4" name="TextBox 3"/>
          <p:cNvSpPr txBox="1"/>
          <p:nvPr/>
        </p:nvSpPr>
        <p:spPr>
          <a:xfrm>
            <a:off x="809584" y="2135426"/>
            <a:ext cx="2917538" cy="615553"/>
          </a:xfrm>
          <a:prstGeom prst="rect">
            <a:avLst/>
          </a:prstGeom>
          <a:noFill/>
        </p:spPr>
        <p:txBody>
          <a:bodyPr wrap="square" rtlCol="0">
            <a:spAutoFit/>
          </a:bodyPr>
          <a:lstStyle/>
          <a:p>
            <a:pPr algn="ctr"/>
            <a:r>
              <a:rPr lang="en-US" sz="2000" b="1" dirty="0" smtClean="0">
                <a:solidFill>
                  <a:srgbClr val="002060"/>
                </a:solidFill>
              </a:rPr>
              <a:t>ALMO Line Card</a:t>
            </a:r>
          </a:p>
          <a:p>
            <a:pPr algn="ctr"/>
            <a:r>
              <a:rPr lang="en-US" sz="1400" dirty="0" smtClean="0">
                <a:solidFill>
                  <a:srgbClr val="009FDA"/>
                </a:solidFill>
              </a:rPr>
              <a:t>Strategic Collection of Partners</a:t>
            </a:r>
          </a:p>
        </p:txBody>
      </p:sp>
      <p:sp>
        <p:nvSpPr>
          <p:cNvPr id="5" name="TextBox 4"/>
          <p:cNvSpPr txBox="1"/>
          <p:nvPr/>
        </p:nvSpPr>
        <p:spPr>
          <a:xfrm>
            <a:off x="809584" y="4287372"/>
            <a:ext cx="2917538" cy="615553"/>
          </a:xfrm>
          <a:prstGeom prst="rect">
            <a:avLst/>
          </a:prstGeom>
          <a:noFill/>
        </p:spPr>
        <p:txBody>
          <a:bodyPr wrap="square" rtlCol="0">
            <a:spAutoFit/>
          </a:bodyPr>
          <a:lstStyle/>
          <a:p>
            <a:pPr algn="ctr"/>
            <a:r>
              <a:rPr lang="en-US" sz="2000" b="1" dirty="0" smtClean="0">
                <a:solidFill>
                  <a:srgbClr val="002060"/>
                </a:solidFill>
              </a:rPr>
              <a:t>ALMO Sales Force</a:t>
            </a:r>
          </a:p>
          <a:p>
            <a:pPr algn="ctr"/>
            <a:r>
              <a:rPr lang="en-US" sz="1400" dirty="0" smtClean="0">
                <a:solidFill>
                  <a:srgbClr val="009FDA"/>
                </a:solidFill>
              </a:rPr>
              <a:t>Industry Trained Professionals</a:t>
            </a:r>
          </a:p>
        </p:txBody>
      </p:sp>
      <p:sp>
        <p:nvSpPr>
          <p:cNvPr id="6" name="TextBox 5"/>
          <p:cNvSpPr txBox="1"/>
          <p:nvPr/>
        </p:nvSpPr>
        <p:spPr>
          <a:xfrm>
            <a:off x="5371038" y="2135426"/>
            <a:ext cx="2917538" cy="615553"/>
          </a:xfrm>
          <a:prstGeom prst="rect">
            <a:avLst/>
          </a:prstGeom>
          <a:noFill/>
        </p:spPr>
        <p:txBody>
          <a:bodyPr wrap="square" rtlCol="0">
            <a:spAutoFit/>
          </a:bodyPr>
          <a:lstStyle/>
          <a:p>
            <a:pPr algn="ctr"/>
            <a:r>
              <a:rPr lang="en-US" sz="2000" b="1" dirty="0" smtClean="0">
                <a:solidFill>
                  <a:srgbClr val="002060"/>
                </a:solidFill>
              </a:rPr>
              <a:t>ALMO BDM’s</a:t>
            </a:r>
          </a:p>
          <a:p>
            <a:pPr algn="ctr"/>
            <a:r>
              <a:rPr lang="en-US" sz="1400" dirty="0" smtClean="0">
                <a:solidFill>
                  <a:srgbClr val="009FDA"/>
                </a:solidFill>
              </a:rPr>
              <a:t>Specialized Experts here to assist you</a:t>
            </a:r>
            <a:endParaRPr lang="en-US" sz="1400" baseline="0" dirty="0" smtClean="0">
              <a:solidFill>
                <a:srgbClr val="009FDA"/>
              </a:solidFill>
            </a:endParaRPr>
          </a:p>
        </p:txBody>
      </p:sp>
      <p:sp>
        <p:nvSpPr>
          <p:cNvPr id="7" name="TextBox 6"/>
          <p:cNvSpPr txBox="1"/>
          <p:nvPr/>
        </p:nvSpPr>
        <p:spPr>
          <a:xfrm>
            <a:off x="5371038" y="4287372"/>
            <a:ext cx="2917538" cy="615553"/>
          </a:xfrm>
          <a:prstGeom prst="rect">
            <a:avLst/>
          </a:prstGeom>
          <a:noFill/>
        </p:spPr>
        <p:txBody>
          <a:bodyPr wrap="square" rtlCol="0">
            <a:spAutoFit/>
          </a:bodyPr>
          <a:lstStyle/>
          <a:p>
            <a:pPr algn="ctr"/>
            <a:r>
              <a:rPr lang="en-US" sz="2000" b="1" baseline="0" dirty="0" smtClean="0">
                <a:solidFill>
                  <a:srgbClr val="002060"/>
                </a:solidFill>
              </a:rPr>
              <a:t>ALMO E4 Tour</a:t>
            </a:r>
          </a:p>
          <a:p>
            <a:pPr algn="ctr"/>
            <a:r>
              <a:rPr lang="en-US" sz="1400" baseline="0" dirty="0" smtClean="0">
                <a:solidFill>
                  <a:srgbClr val="009FDA"/>
                </a:solidFill>
              </a:rPr>
              <a:t>Product Expo &amp; Training Events</a:t>
            </a:r>
            <a:endParaRPr lang="en-US" sz="1400" dirty="0">
              <a:solidFill>
                <a:srgbClr val="009FDA"/>
              </a:solidFill>
            </a:endParaRPr>
          </a:p>
        </p:txBody>
      </p:sp>
      <p:pic>
        <p:nvPicPr>
          <p:cNvPr id="3" name="Picture 2" descr="bdm.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83290" y="798922"/>
            <a:ext cx="1302060" cy="1302060"/>
          </a:xfrm>
          <a:prstGeom prst="rect">
            <a:avLst/>
          </a:prstGeom>
        </p:spPr>
      </p:pic>
      <p:pic>
        <p:nvPicPr>
          <p:cNvPr id="8" name="Picture 7" descr="team.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615558" y="2990803"/>
            <a:ext cx="1302060" cy="1302060"/>
          </a:xfrm>
          <a:prstGeom prst="rect">
            <a:avLst/>
          </a:prstGeom>
        </p:spPr>
      </p:pic>
      <p:pic>
        <p:nvPicPr>
          <p:cNvPr id="9" name="Picture 8" descr="e4.jp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183290" y="2990803"/>
            <a:ext cx="1302060" cy="1302060"/>
          </a:xfrm>
          <a:prstGeom prst="rect">
            <a:avLst/>
          </a:prstGeom>
        </p:spPr>
      </p:pic>
      <p:pic>
        <p:nvPicPr>
          <p:cNvPr id="10" name="Picture 9" descr="linecard.jp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615558" y="798922"/>
            <a:ext cx="1302060" cy="1302060"/>
          </a:xfrm>
          <a:prstGeom prst="rect">
            <a:avLst/>
          </a:prstGeom>
        </p:spPr>
      </p:pic>
    </p:spTree>
    <p:extLst>
      <p:ext uri="{BB962C8B-B14F-4D97-AF65-F5344CB8AC3E}">
        <p14:creationId xmlns:p14="http://schemas.microsoft.com/office/powerpoint/2010/main" val="4043931645"/>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3368" y="107819"/>
            <a:ext cx="5794102" cy="345290"/>
          </a:xfrm>
        </p:spPr>
        <p:txBody>
          <a:bodyPr/>
          <a:lstStyle/>
          <a:p>
            <a:r>
              <a:rPr lang="en-US" b="0" dirty="0" smtClean="0"/>
              <a:t>Getting Started in Dynamic Digital Signage</a:t>
            </a:r>
            <a:endParaRPr lang="en-US" b="0" dirty="0"/>
          </a:p>
        </p:txBody>
      </p:sp>
      <p:sp>
        <p:nvSpPr>
          <p:cNvPr id="3" name="Content Placeholder 2"/>
          <p:cNvSpPr>
            <a:spLocks noGrp="1"/>
          </p:cNvSpPr>
          <p:nvPr>
            <p:ph idx="1"/>
          </p:nvPr>
        </p:nvSpPr>
        <p:spPr>
          <a:xfrm>
            <a:off x="457200" y="3182245"/>
            <a:ext cx="3031665" cy="1659599"/>
          </a:xfrm>
        </p:spPr>
        <p:txBody>
          <a:bodyPr>
            <a:normAutofit/>
          </a:bodyPr>
          <a:lstStyle/>
          <a:p>
            <a:pPr marL="0" indent="0">
              <a:buNone/>
            </a:pPr>
            <a:r>
              <a:rPr lang="en-US" sz="4400" b="1" dirty="0" smtClean="0">
                <a:solidFill>
                  <a:srgbClr val="002060"/>
                </a:solidFill>
              </a:rPr>
              <a:t>It’s a maze</a:t>
            </a:r>
          </a:p>
          <a:p>
            <a:pPr marL="0" indent="0">
              <a:buNone/>
            </a:pPr>
            <a:r>
              <a:rPr lang="en-US" sz="4400" b="1" dirty="0" smtClean="0">
                <a:solidFill>
                  <a:srgbClr val="002060"/>
                </a:solidFill>
              </a:rPr>
              <a:t>out there…</a:t>
            </a:r>
            <a:endParaRPr lang="en-US" sz="4400" b="1" dirty="0">
              <a:solidFill>
                <a:srgbClr val="002060"/>
              </a:solidFill>
            </a:endParaRPr>
          </a:p>
          <a:p>
            <a:pPr marL="0" indent="0">
              <a:buNone/>
            </a:pPr>
            <a:endParaRPr lang="en-US" b="1" dirty="0">
              <a:solidFill>
                <a:srgbClr val="002060"/>
              </a:solidFill>
            </a:endParaRPr>
          </a:p>
          <a:p>
            <a:pPr marL="0" indent="0">
              <a:buNone/>
            </a:pPr>
            <a:endParaRPr lang="en-US" dirty="0"/>
          </a:p>
        </p:txBody>
      </p:sp>
      <p:pic>
        <p:nvPicPr>
          <p:cNvPr id="4" name="Picture 3"/>
          <p:cNvPicPr>
            <a:picLocks noChangeAspect="1"/>
          </p:cNvPicPr>
          <p:nvPr/>
        </p:nvPicPr>
        <p:blipFill>
          <a:blip r:embed="rId3"/>
          <a:stretch>
            <a:fillRect/>
          </a:stretch>
        </p:blipFill>
        <p:spPr>
          <a:xfrm>
            <a:off x="9343204" y="509378"/>
            <a:ext cx="6178829" cy="4634122"/>
          </a:xfrm>
          <a:prstGeom prst="rect">
            <a:avLst/>
          </a:prstGeom>
        </p:spPr>
      </p:pic>
      <p:pic>
        <p:nvPicPr>
          <p:cNvPr id="6" name="Picture 5" descr="maze.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959603" y="423758"/>
            <a:ext cx="5020299" cy="4634122"/>
          </a:xfrm>
          <a:prstGeom prst="rect">
            <a:avLst/>
          </a:prstGeom>
        </p:spPr>
      </p:pic>
    </p:spTree>
    <p:extLst>
      <p:ext uri="{BB962C8B-B14F-4D97-AF65-F5344CB8AC3E}">
        <p14:creationId xmlns:p14="http://schemas.microsoft.com/office/powerpoint/2010/main" val="3885135421"/>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3368" y="107819"/>
            <a:ext cx="5794102" cy="345290"/>
          </a:xfrm>
        </p:spPr>
        <p:txBody>
          <a:bodyPr/>
          <a:lstStyle/>
          <a:p>
            <a:r>
              <a:rPr lang="en-US" b="0" dirty="0" smtClean="0"/>
              <a:t>Evolution of the Sign Industry</a:t>
            </a:r>
            <a:endParaRPr lang="en-US" b="0" dirty="0"/>
          </a:p>
        </p:txBody>
      </p:sp>
      <p:grpSp>
        <p:nvGrpSpPr>
          <p:cNvPr id="17" name="Group 16"/>
          <p:cNvGrpSpPr/>
          <p:nvPr/>
        </p:nvGrpSpPr>
        <p:grpSpPr>
          <a:xfrm>
            <a:off x="0" y="2668068"/>
            <a:ext cx="9015776" cy="1963030"/>
            <a:chOff x="0" y="1857785"/>
            <a:chExt cx="9015776" cy="1963030"/>
          </a:xfrm>
        </p:grpSpPr>
        <p:grpSp>
          <p:nvGrpSpPr>
            <p:cNvPr id="16" name="Group 15"/>
            <p:cNvGrpSpPr/>
            <p:nvPr/>
          </p:nvGrpSpPr>
          <p:grpSpPr>
            <a:xfrm>
              <a:off x="0" y="3478350"/>
              <a:ext cx="9015776" cy="342465"/>
              <a:chOff x="0" y="2836192"/>
              <a:chExt cx="9015776" cy="342465"/>
            </a:xfrm>
          </p:grpSpPr>
          <p:cxnSp>
            <p:nvCxnSpPr>
              <p:cNvPr id="5" name="Straight Arrow Connector 4"/>
              <p:cNvCxnSpPr/>
              <p:nvPr/>
            </p:nvCxnSpPr>
            <p:spPr>
              <a:xfrm>
                <a:off x="0" y="3007425"/>
                <a:ext cx="9015776" cy="0"/>
              </a:xfrm>
              <a:prstGeom prst="straightConnector1">
                <a:avLst/>
              </a:prstGeom>
              <a:ln>
                <a:solidFill>
                  <a:srgbClr val="009FDA"/>
                </a:solidFill>
                <a:tailEnd type="arrow"/>
              </a:ln>
              <a:effectLst/>
            </p:spPr>
            <p:style>
              <a:lnRef idx="2">
                <a:schemeClr val="accent1"/>
              </a:lnRef>
              <a:fillRef idx="0">
                <a:schemeClr val="accent1"/>
              </a:fillRef>
              <a:effectRef idx="1">
                <a:schemeClr val="accent1"/>
              </a:effectRef>
              <a:fontRef idx="minor">
                <a:schemeClr val="tx1"/>
              </a:fontRef>
            </p:style>
          </p:cxnSp>
          <p:sp>
            <p:nvSpPr>
              <p:cNvPr id="7" name="8-Point Star 6"/>
              <p:cNvSpPr/>
              <p:nvPr/>
            </p:nvSpPr>
            <p:spPr>
              <a:xfrm>
                <a:off x="1269975" y="2836192"/>
                <a:ext cx="342465" cy="342465"/>
              </a:xfrm>
              <a:prstGeom prst="star8">
                <a:avLst/>
              </a:prstGeom>
              <a:solidFill>
                <a:srgbClr val="009FD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8-Point Star 7"/>
              <p:cNvSpPr/>
              <p:nvPr/>
            </p:nvSpPr>
            <p:spPr>
              <a:xfrm>
                <a:off x="3277395" y="2836192"/>
                <a:ext cx="342465" cy="342465"/>
              </a:xfrm>
              <a:prstGeom prst="star8">
                <a:avLst/>
              </a:prstGeom>
              <a:solidFill>
                <a:srgbClr val="009FD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8-Point Star 8"/>
              <p:cNvSpPr/>
              <p:nvPr/>
            </p:nvSpPr>
            <p:spPr>
              <a:xfrm>
                <a:off x="5263411" y="2836192"/>
                <a:ext cx="342465" cy="342465"/>
              </a:xfrm>
              <a:prstGeom prst="star8">
                <a:avLst/>
              </a:prstGeom>
              <a:solidFill>
                <a:srgbClr val="009FD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8-Point Star 9"/>
              <p:cNvSpPr/>
              <p:nvPr/>
            </p:nvSpPr>
            <p:spPr>
              <a:xfrm>
                <a:off x="7246855" y="2836192"/>
                <a:ext cx="342465" cy="342465"/>
              </a:xfrm>
              <a:prstGeom prst="star8">
                <a:avLst/>
              </a:prstGeom>
              <a:solidFill>
                <a:srgbClr val="009FD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11" name="TextBox 10"/>
            <p:cNvSpPr txBox="1"/>
            <p:nvPr/>
          </p:nvSpPr>
          <p:spPr>
            <a:xfrm>
              <a:off x="506563" y="1878373"/>
              <a:ext cx="1914669" cy="1754327"/>
            </a:xfrm>
            <a:prstGeom prst="rect">
              <a:avLst/>
            </a:prstGeom>
            <a:noFill/>
          </p:spPr>
          <p:txBody>
            <a:bodyPr wrap="square" rtlCol="0">
              <a:spAutoFit/>
            </a:bodyPr>
            <a:lstStyle/>
            <a:p>
              <a:pPr algn="ctr"/>
              <a:r>
                <a:rPr lang="en-US" dirty="0">
                  <a:solidFill>
                    <a:srgbClr val="002060"/>
                  </a:solidFill>
                </a:rPr>
                <a:t>Gerber Scientific Products introduces the Gerber 4A Vinyl Cutter</a:t>
              </a:r>
            </a:p>
            <a:p>
              <a:endParaRPr lang="en-US" dirty="0"/>
            </a:p>
          </p:txBody>
        </p:sp>
        <p:sp>
          <p:nvSpPr>
            <p:cNvPr id="12" name="TextBox 11"/>
            <p:cNvSpPr txBox="1"/>
            <p:nvPr/>
          </p:nvSpPr>
          <p:spPr>
            <a:xfrm>
              <a:off x="2492579" y="1878373"/>
              <a:ext cx="1914669" cy="1200329"/>
            </a:xfrm>
            <a:prstGeom prst="rect">
              <a:avLst/>
            </a:prstGeom>
            <a:noFill/>
          </p:spPr>
          <p:txBody>
            <a:bodyPr wrap="square" rtlCol="0">
              <a:spAutoFit/>
            </a:bodyPr>
            <a:lstStyle/>
            <a:p>
              <a:pPr algn="ctr"/>
              <a:r>
                <a:rPr lang="en-US" dirty="0" err="1">
                  <a:solidFill>
                    <a:srgbClr val="002060"/>
                  </a:solidFill>
                </a:rPr>
                <a:t>Encad</a:t>
              </a:r>
              <a:r>
                <a:rPr lang="en-US" dirty="0">
                  <a:solidFill>
                    <a:srgbClr val="002060"/>
                  </a:solidFill>
                </a:rPr>
                <a:t> and 3M introduce the </a:t>
              </a:r>
              <a:r>
                <a:rPr lang="en-US" dirty="0" err="1">
                  <a:solidFill>
                    <a:srgbClr val="002060"/>
                  </a:solidFill>
                </a:rPr>
                <a:t>Piezo</a:t>
              </a:r>
              <a:r>
                <a:rPr lang="en-US" dirty="0">
                  <a:solidFill>
                    <a:srgbClr val="002060"/>
                  </a:solidFill>
                </a:rPr>
                <a:t> Printer in to the Sign </a:t>
              </a:r>
              <a:r>
                <a:rPr lang="en-US" dirty="0" smtClean="0">
                  <a:solidFill>
                    <a:srgbClr val="002060"/>
                  </a:solidFill>
                </a:rPr>
                <a:t>Industry</a:t>
              </a:r>
              <a:endParaRPr lang="en-US" dirty="0">
                <a:solidFill>
                  <a:srgbClr val="002060"/>
                </a:solidFill>
              </a:endParaRPr>
            </a:p>
          </p:txBody>
        </p:sp>
        <p:sp>
          <p:nvSpPr>
            <p:cNvPr id="13" name="TextBox 12"/>
            <p:cNvSpPr txBox="1"/>
            <p:nvPr/>
          </p:nvSpPr>
          <p:spPr>
            <a:xfrm>
              <a:off x="4478595" y="1857785"/>
              <a:ext cx="1914669" cy="1200329"/>
            </a:xfrm>
            <a:prstGeom prst="rect">
              <a:avLst/>
            </a:prstGeom>
            <a:noFill/>
          </p:spPr>
          <p:txBody>
            <a:bodyPr wrap="square" rtlCol="0">
              <a:spAutoFit/>
            </a:bodyPr>
            <a:lstStyle/>
            <a:p>
              <a:pPr algn="ctr"/>
              <a:r>
                <a:rPr lang="en-US" dirty="0">
                  <a:solidFill>
                    <a:srgbClr val="002060"/>
                  </a:solidFill>
                </a:rPr>
                <a:t>Many companies introduce LED’s in to the Sign Industry</a:t>
              </a:r>
              <a:endParaRPr lang="en-US" dirty="0"/>
            </a:p>
          </p:txBody>
        </p:sp>
        <p:sp>
          <p:nvSpPr>
            <p:cNvPr id="14" name="TextBox 13"/>
            <p:cNvSpPr txBox="1"/>
            <p:nvPr/>
          </p:nvSpPr>
          <p:spPr>
            <a:xfrm>
              <a:off x="6464611" y="1864816"/>
              <a:ext cx="1914669" cy="1200329"/>
            </a:xfrm>
            <a:prstGeom prst="rect">
              <a:avLst/>
            </a:prstGeom>
            <a:noFill/>
          </p:spPr>
          <p:txBody>
            <a:bodyPr wrap="square" rtlCol="0">
              <a:spAutoFit/>
            </a:bodyPr>
            <a:lstStyle/>
            <a:p>
              <a:pPr algn="ctr"/>
              <a:r>
                <a:rPr lang="en-US" dirty="0">
                  <a:solidFill>
                    <a:srgbClr val="002060"/>
                  </a:solidFill>
                </a:rPr>
                <a:t>Dynamic Digital Signage is introduced in to the Sign Industry</a:t>
              </a:r>
              <a:endParaRPr lang="en-US" dirty="0"/>
            </a:p>
          </p:txBody>
        </p:sp>
      </p:grpSp>
      <p:pic>
        <p:nvPicPr>
          <p:cNvPr id="18" name="Picture 17" descr="vinylCutter.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69365" y="1390832"/>
            <a:ext cx="1669417" cy="1235368"/>
          </a:xfrm>
          <a:prstGeom prst="rect">
            <a:avLst/>
          </a:prstGeom>
        </p:spPr>
      </p:pic>
      <p:pic>
        <p:nvPicPr>
          <p:cNvPr id="19" name="Picture 18" descr="piezoPrinter.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83293" y="1390832"/>
            <a:ext cx="1661459" cy="1229480"/>
          </a:xfrm>
          <a:prstGeom prst="rect">
            <a:avLst/>
          </a:prstGeom>
        </p:spPr>
      </p:pic>
      <p:pic>
        <p:nvPicPr>
          <p:cNvPr id="20" name="Picture 19" descr="outdoorLED.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610143" y="1390832"/>
            <a:ext cx="1655539" cy="1225099"/>
          </a:xfrm>
          <a:prstGeom prst="rect">
            <a:avLst/>
          </a:prstGeom>
        </p:spPr>
      </p:pic>
      <p:pic>
        <p:nvPicPr>
          <p:cNvPr id="21" name="Picture 20" descr="dynamicDigital.jp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562303" y="1369210"/>
            <a:ext cx="1684758" cy="1246721"/>
          </a:xfrm>
          <a:prstGeom prst="rect">
            <a:avLst/>
          </a:prstGeom>
        </p:spPr>
      </p:pic>
    </p:spTree>
    <p:extLst>
      <p:ext uri="{BB962C8B-B14F-4D97-AF65-F5344CB8AC3E}">
        <p14:creationId xmlns:p14="http://schemas.microsoft.com/office/powerpoint/2010/main" val="437621413"/>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3368" y="107819"/>
            <a:ext cx="5794102" cy="345290"/>
          </a:xfrm>
        </p:spPr>
        <p:txBody>
          <a:bodyPr/>
          <a:lstStyle/>
          <a:p>
            <a:r>
              <a:rPr lang="en-US" b="0" dirty="0" smtClean="0"/>
              <a:t>Market Growth of Static Signage Industry</a:t>
            </a:r>
            <a:endParaRPr lang="en-US" b="0" dirty="0"/>
          </a:p>
        </p:txBody>
      </p:sp>
      <p:sp>
        <p:nvSpPr>
          <p:cNvPr id="4" name="Rectangle 3"/>
          <p:cNvSpPr/>
          <p:nvPr/>
        </p:nvSpPr>
        <p:spPr>
          <a:xfrm>
            <a:off x="1081618" y="2667678"/>
            <a:ext cx="2246966" cy="1446550"/>
          </a:xfrm>
          <a:prstGeom prst="rect">
            <a:avLst/>
          </a:prstGeom>
        </p:spPr>
        <p:txBody>
          <a:bodyPr wrap="square">
            <a:spAutoFit/>
          </a:bodyPr>
          <a:lstStyle/>
          <a:p>
            <a:pPr algn="ctr"/>
            <a:r>
              <a:rPr lang="en-US" sz="6000" b="1" i="0" u="none" strike="noStrike" kern="1200" baseline="0" dirty="0" smtClean="0">
                <a:solidFill>
                  <a:srgbClr val="002060"/>
                </a:solidFill>
                <a:latin typeface="+mn-lt"/>
                <a:ea typeface="+mn-ea"/>
                <a:cs typeface="+mn-cs"/>
              </a:rPr>
              <a:t>$49.5</a:t>
            </a:r>
          </a:p>
          <a:p>
            <a:pPr algn="ctr"/>
            <a:r>
              <a:rPr lang="en-US" sz="2800" i="0" u="none" strike="noStrike" kern="1200" baseline="0" dirty="0" smtClean="0">
                <a:solidFill>
                  <a:srgbClr val="009FDA"/>
                </a:solidFill>
              </a:rPr>
              <a:t>Billion</a:t>
            </a:r>
            <a:endParaRPr lang="en-US" sz="2800" dirty="0">
              <a:solidFill>
                <a:srgbClr val="009FDA"/>
              </a:solidFill>
            </a:endParaRPr>
          </a:p>
        </p:txBody>
      </p:sp>
      <p:sp>
        <p:nvSpPr>
          <p:cNvPr id="5" name="Rectangle 4"/>
          <p:cNvSpPr/>
          <p:nvPr/>
        </p:nvSpPr>
        <p:spPr>
          <a:xfrm>
            <a:off x="5198728" y="2742387"/>
            <a:ext cx="2721480" cy="1384995"/>
          </a:xfrm>
          <a:prstGeom prst="rect">
            <a:avLst/>
          </a:prstGeom>
        </p:spPr>
        <p:txBody>
          <a:bodyPr wrap="square">
            <a:spAutoFit/>
          </a:bodyPr>
          <a:lstStyle/>
          <a:p>
            <a:pPr algn="ctr"/>
            <a:r>
              <a:rPr lang="en-US" sz="6000" b="1" i="0" u="none" strike="noStrike" kern="1200" baseline="0" dirty="0" smtClean="0">
                <a:solidFill>
                  <a:srgbClr val="002060"/>
                </a:solidFill>
                <a:latin typeface="+mn-lt"/>
                <a:ea typeface="+mn-ea"/>
                <a:cs typeface="+mn-cs"/>
              </a:rPr>
              <a:t>35,000+</a:t>
            </a:r>
          </a:p>
          <a:p>
            <a:pPr algn="ctr"/>
            <a:r>
              <a:rPr lang="en-US" sz="2400" i="0" u="none" strike="noStrike" kern="1200" baseline="0" dirty="0" smtClean="0">
                <a:solidFill>
                  <a:srgbClr val="009FDA"/>
                </a:solidFill>
              </a:rPr>
              <a:t>Sign Shops in USA</a:t>
            </a:r>
            <a:endParaRPr lang="en-US" sz="2400" dirty="0">
              <a:solidFill>
                <a:srgbClr val="009FDA"/>
              </a:solidFill>
            </a:endParaRPr>
          </a:p>
        </p:txBody>
      </p:sp>
      <p:pic>
        <p:nvPicPr>
          <p:cNvPr id="3" name="Picture 2" descr="growth.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25420" y="1172267"/>
            <a:ext cx="2203164" cy="1630341"/>
          </a:xfrm>
          <a:prstGeom prst="rect">
            <a:avLst/>
          </a:prstGeom>
        </p:spPr>
      </p:pic>
      <p:pic>
        <p:nvPicPr>
          <p:cNvPr id="6" name="Picture 5" descr="USA.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332052" y="1029821"/>
            <a:ext cx="2588156" cy="1915234"/>
          </a:xfrm>
          <a:prstGeom prst="rect">
            <a:avLst/>
          </a:prstGeom>
        </p:spPr>
      </p:pic>
    </p:spTree>
    <p:extLst>
      <p:ext uri="{BB962C8B-B14F-4D97-AF65-F5344CB8AC3E}">
        <p14:creationId xmlns:p14="http://schemas.microsoft.com/office/powerpoint/2010/main" val="3915237441"/>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Market Growth of Dynamic Digital Signage</a:t>
            </a:r>
            <a:endParaRPr lang="en-US" dirty="0"/>
          </a:p>
        </p:txBody>
      </p:sp>
      <p:sp>
        <p:nvSpPr>
          <p:cNvPr id="4" name="Rectangle 3"/>
          <p:cNvSpPr/>
          <p:nvPr/>
        </p:nvSpPr>
        <p:spPr>
          <a:xfrm>
            <a:off x="263368" y="3185612"/>
            <a:ext cx="3669712" cy="923330"/>
          </a:xfrm>
          <a:prstGeom prst="rect">
            <a:avLst/>
          </a:prstGeom>
        </p:spPr>
        <p:txBody>
          <a:bodyPr wrap="square">
            <a:spAutoFit/>
          </a:bodyPr>
          <a:lstStyle/>
          <a:p>
            <a:pPr algn="ctr"/>
            <a:r>
              <a:rPr lang="en-US" sz="3400" b="1" i="0" u="none" strike="noStrike" kern="1200" baseline="0" dirty="0" smtClean="0">
                <a:solidFill>
                  <a:srgbClr val="002060"/>
                </a:solidFill>
                <a:latin typeface="+mn-lt"/>
                <a:ea typeface="+mn-ea"/>
                <a:cs typeface="+mn-cs"/>
              </a:rPr>
              <a:t>+23% in 2013</a:t>
            </a:r>
          </a:p>
          <a:p>
            <a:pPr algn="ctr"/>
            <a:r>
              <a:rPr lang="en-US" sz="2000" i="0" u="none" strike="noStrike" kern="1200" baseline="0" dirty="0" smtClean="0">
                <a:solidFill>
                  <a:srgbClr val="009FDA"/>
                </a:solidFill>
                <a:latin typeface="+mn-lt"/>
                <a:ea typeface="+mn-ea"/>
                <a:cs typeface="+mn-cs"/>
              </a:rPr>
              <a:t>over $7 Billion in sales</a:t>
            </a:r>
            <a:endParaRPr lang="en-US" sz="2000" dirty="0">
              <a:solidFill>
                <a:srgbClr val="009FDA"/>
              </a:solidFill>
            </a:endParaRPr>
          </a:p>
        </p:txBody>
      </p:sp>
      <p:sp>
        <p:nvSpPr>
          <p:cNvPr id="5" name="Rectangle 4"/>
          <p:cNvSpPr/>
          <p:nvPr/>
        </p:nvSpPr>
        <p:spPr>
          <a:xfrm>
            <a:off x="5003337" y="3185612"/>
            <a:ext cx="3822112" cy="923330"/>
          </a:xfrm>
          <a:prstGeom prst="rect">
            <a:avLst/>
          </a:prstGeom>
        </p:spPr>
        <p:txBody>
          <a:bodyPr wrap="square">
            <a:spAutoFit/>
          </a:bodyPr>
          <a:lstStyle/>
          <a:p>
            <a:pPr algn="ctr"/>
            <a:r>
              <a:rPr lang="en-US" sz="3400" b="1" i="0" u="none" strike="noStrike" kern="1200" baseline="0" dirty="0" smtClean="0">
                <a:solidFill>
                  <a:srgbClr val="002060"/>
                </a:solidFill>
                <a:latin typeface="+mn-lt"/>
                <a:ea typeface="+mn-ea"/>
                <a:cs typeface="+mn-cs"/>
              </a:rPr>
              <a:t>Over $16 Billion</a:t>
            </a:r>
          </a:p>
          <a:p>
            <a:pPr algn="ctr"/>
            <a:r>
              <a:rPr lang="en-US" sz="2000" i="0" u="none" strike="noStrike" kern="1200" baseline="0" dirty="0" smtClean="0">
                <a:solidFill>
                  <a:srgbClr val="009FDA"/>
                </a:solidFill>
              </a:rPr>
              <a:t>in sales in the next four years!</a:t>
            </a:r>
            <a:endParaRPr lang="en-US" sz="2000" dirty="0">
              <a:solidFill>
                <a:srgbClr val="009FDA"/>
              </a:solidFill>
            </a:endParaRPr>
          </a:p>
        </p:txBody>
      </p:sp>
      <p:pic>
        <p:nvPicPr>
          <p:cNvPr id="3" name="Picture 2" descr="chartUp.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89817" y="1239376"/>
            <a:ext cx="2422595" cy="1792720"/>
          </a:xfrm>
          <a:prstGeom prst="rect">
            <a:avLst/>
          </a:prstGeom>
        </p:spPr>
      </p:pic>
      <p:pic>
        <p:nvPicPr>
          <p:cNvPr id="6" name="Picture 5" descr="percentGrowth.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655896" y="1239376"/>
            <a:ext cx="2422595" cy="1792720"/>
          </a:xfrm>
          <a:prstGeom prst="rect">
            <a:avLst/>
          </a:prstGeom>
        </p:spPr>
      </p:pic>
    </p:spTree>
    <p:extLst>
      <p:ext uri="{BB962C8B-B14F-4D97-AF65-F5344CB8AC3E}">
        <p14:creationId xmlns:p14="http://schemas.microsoft.com/office/powerpoint/2010/main" val="3390442809"/>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you will always sell in DDS</a:t>
            </a:r>
            <a:endParaRPr lang="en-US" dirty="0"/>
          </a:p>
        </p:txBody>
      </p:sp>
      <p:sp>
        <p:nvSpPr>
          <p:cNvPr id="4" name="Content Placeholder 3"/>
          <p:cNvSpPr>
            <a:spLocks noGrp="1"/>
          </p:cNvSpPr>
          <p:nvPr>
            <p:ph idx="1"/>
          </p:nvPr>
        </p:nvSpPr>
        <p:spPr>
          <a:xfrm>
            <a:off x="1807342" y="889975"/>
            <a:ext cx="6879458" cy="3900555"/>
          </a:xfrm>
          <a:prstGeom prst="rect">
            <a:avLst/>
          </a:prstGeom>
        </p:spPr>
        <p:txBody>
          <a:bodyPr wrap="square">
            <a:spAutoFit/>
          </a:bodyPr>
          <a:lstStyle/>
          <a:p>
            <a:pPr marL="0" indent="0">
              <a:lnSpc>
                <a:spcPct val="140000"/>
              </a:lnSpc>
              <a:buNone/>
            </a:pPr>
            <a:r>
              <a:rPr lang="en-US" sz="3200" i="0" u="none" strike="noStrike" kern="1200" baseline="0" dirty="0" smtClean="0">
                <a:solidFill>
                  <a:srgbClr val="002060"/>
                </a:solidFill>
              </a:rPr>
              <a:t>Displays</a:t>
            </a:r>
          </a:p>
          <a:p>
            <a:pPr marL="0" indent="0">
              <a:lnSpc>
                <a:spcPct val="140000"/>
              </a:lnSpc>
              <a:buNone/>
            </a:pPr>
            <a:r>
              <a:rPr lang="en-US" sz="3200" i="0" u="none" strike="noStrike" kern="1200" baseline="0" dirty="0" smtClean="0">
                <a:solidFill>
                  <a:srgbClr val="002060"/>
                </a:solidFill>
              </a:rPr>
              <a:t>Mounts</a:t>
            </a:r>
          </a:p>
          <a:p>
            <a:pPr marL="0" indent="0">
              <a:lnSpc>
                <a:spcPct val="140000"/>
              </a:lnSpc>
              <a:buNone/>
            </a:pPr>
            <a:r>
              <a:rPr lang="en-US" sz="3200" i="0" u="none" strike="noStrike" kern="1200" baseline="0" dirty="0" smtClean="0">
                <a:solidFill>
                  <a:srgbClr val="002060"/>
                </a:solidFill>
              </a:rPr>
              <a:t>Media</a:t>
            </a:r>
            <a:r>
              <a:rPr lang="en-US" sz="3200" i="0" u="none" strike="noStrike" kern="1200" dirty="0" smtClean="0">
                <a:solidFill>
                  <a:srgbClr val="002060"/>
                </a:solidFill>
              </a:rPr>
              <a:t> </a:t>
            </a:r>
            <a:r>
              <a:rPr lang="en-US" sz="3200" i="0" u="none" strike="noStrike" kern="1200" baseline="0" dirty="0" smtClean="0">
                <a:solidFill>
                  <a:srgbClr val="002060"/>
                </a:solidFill>
              </a:rPr>
              <a:t>Players</a:t>
            </a:r>
          </a:p>
          <a:p>
            <a:pPr marL="0" indent="0">
              <a:lnSpc>
                <a:spcPct val="140000"/>
              </a:lnSpc>
              <a:buNone/>
            </a:pPr>
            <a:r>
              <a:rPr lang="en-US" sz="3200" i="0" u="none" strike="noStrike" kern="1200" baseline="0" dirty="0" smtClean="0">
                <a:solidFill>
                  <a:srgbClr val="002060"/>
                </a:solidFill>
              </a:rPr>
              <a:t>Software</a:t>
            </a:r>
          </a:p>
          <a:p>
            <a:pPr marL="0" indent="0">
              <a:lnSpc>
                <a:spcPct val="140000"/>
              </a:lnSpc>
              <a:buNone/>
            </a:pPr>
            <a:r>
              <a:rPr lang="en-US" sz="3200" i="0" u="none" strike="noStrike" kern="1200" baseline="0" dirty="0" smtClean="0">
                <a:solidFill>
                  <a:srgbClr val="002060"/>
                </a:solidFill>
              </a:rPr>
              <a:t>Cables and Connectors</a:t>
            </a:r>
            <a:endParaRPr lang="en-US" sz="3200" dirty="0">
              <a:solidFill>
                <a:srgbClr val="002060"/>
              </a:solidFill>
            </a:endParaRPr>
          </a:p>
        </p:txBody>
      </p:sp>
      <p:pic>
        <p:nvPicPr>
          <p:cNvPr id="3" name="Picture 2" descr="cabling.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03670" y="4195205"/>
            <a:ext cx="630319" cy="630319"/>
          </a:xfrm>
          <a:prstGeom prst="rect">
            <a:avLst/>
          </a:prstGeom>
        </p:spPr>
      </p:pic>
      <p:pic>
        <p:nvPicPr>
          <p:cNvPr id="5" name="Picture 4" descr="displays.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03670" y="1088273"/>
            <a:ext cx="630319" cy="630319"/>
          </a:xfrm>
          <a:prstGeom prst="rect">
            <a:avLst/>
          </a:prstGeom>
        </p:spPr>
      </p:pic>
      <p:pic>
        <p:nvPicPr>
          <p:cNvPr id="6" name="Picture 5" descr="mediaPlayer.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03670" y="2624664"/>
            <a:ext cx="630319" cy="630319"/>
          </a:xfrm>
          <a:prstGeom prst="rect">
            <a:avLst/>
          </a:prstGeom>
        </p:spPr>
      </p:pic>
      <p:pic>
        <p:nvPicPr>
          <p:cNvPr id="7" name="Picture 6" descr="mounts.jp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03670" y="1849832"/>
            <a:ext cx="630319" cy="630319"/>
          </a:xfrm>
          <a:prstGeom prst="rect">
            <a:avLst/>
          </a:prstGeom>
        </p:spPr>
      </p:pic>
      <p:pic>
        <p:nvPicPr>
          <p:cNvPr id="8" name="Picture 7" descr="software.jp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03670" y="3423591"/>
            <a:ext cx="630319" cy="630319"/>
          </a:xfrm>
          <a:prstGeom prst="rect">
            <a:avLst/>
          </a:prstGeom>
        </p:spPr>
      </p:pic>
    </p:spTree>
    <p:extLst>
      <p:ext uri="{BB962C8B-B14F-4D97-AF65-F5344CB8AC3E}">
        <p14:creationId xmlns:p14="http://schemas.microsoft.com/office/powerpoint/2010/main" val="2215184849"/>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you should also sell in DDS</a:t>
            </a:r>
            <a:endParaRPr lang="en-US" dirty="0"/>
          </a:p>
        </p:txBody>
      </p:sp>
      <p:sp>
        <p:nvSpPr>
          <p:cNvPr id="4" name="Content Placeholder 3"/>
          <p:cNvSpPr>
            <a:spLocks noGrp="1"/>
          </p:cNvSpPr>
          <p:nvPr>
            <p:ph idx="1"/>
          </p:nvPr>
        </p:nvSpPr>
        <p:spPr>
          <a:xfrm>
            <a:off x="1770950" y="862812"/>
            <a:ext cx="6593353" cy="3532249"/>
          </a:xfrm>
          <a:prstGeom prst="rect">
            <a:avLst/>
          </a:prstGeom>
        </p:spPr>
        <p:txBody>
          <a:bodyPr wrap="square">
            <a:spAutoFit/>
          </a:bodyPr>
          <a:lstStyle/>
          <a:p>
            <a:pPr marL="0" indent="0">
              <a:lnSpc>
                <a:spcPct val="150000"/>
              </a:lnSpc>
              <a:spcBef>
                <a:spcPts val="1368"/>
              </a:spcBef>
              <a:buNone/>
            </a:pPr>
            <a:r>
              <a:rPr lang="en-US" i="0" u="none" strike="noStrike" kern="1200" baseline="0" dirty="0" smtClean="0">
                <a:solidFill>
                  <a:srgbClr val="002060"/>
                </a:solidFill>
              </a:rPr>
              <a:t>Design and Installation</a:t>
            </a:r>
          </a:p>
          <a:p>
            <a:pPr marL="0" indent="0">
              <a:lnSpc>
                <a:spcPct val="150000"/>
              </a:lnSpc>
              <a:spcBef>
                <a:spcPts val="1368"/>
              </a:spcBef>
              <a:buNone/>
            </a:pPr>
            <a:r>
              <a:rPr lang="en-US" i="0" u="none" strike="noStrike" kern="1200" baseline="0" dirty="0" smtClean="0">
                <a:solidFill>
                  <a:srgbClr val="002060"/>
                </a:solidFill>
              </a:rPr>
              <a:t>Content Creation</a:t>
            </a:r>
          </a:p>
          <a:p>
            <a:pPr marL="0" indent="0">
              <a:lnSpc>
                <a:spcPct val="150000"/>
              </a:lnSpc>
              <a:spcBef>
                <a:spcPts val="1368"/>
              </a:spcBef>
              <a:buNone/>
            </a:pPr>
            <a:r>
              <a:rPr lang="en-US" i="0" u="none" strike="noStrike" kern="1200" baseline="0" dirty="0" smtClean="0">
                <a:solidFill>
                  <a:srgbClr val="002060"/>
                </a:solidFill>
              </a:rPr>
              <a:t>Software </a:t>
            </a:r>
            <a:r>
              <a:rPr lang="en-US" dirty="0" smtClean="0">
                <a:solidFill>
                  <a:srgbClr val="002060"/>
                </a:solidFill>
              </a:rPr>
              <a:t>U</a:t>
            </a:r>
            <a:r>
              <a:rPr lang="en-US" i="0" u="none" strike="noStrike" kern="1200" baseline="0" dirty="0" smtClean="0">
                <a:solidFill>
                  <a:srgbClr val="002060"/>
                </a:solidFill>
              </a:rPr>
              <a:t>pdates</a:t>
            </a:r>
          </a:p>
          <a:p>
            <a:pPr marL="0" indent="0">
              <a:lnSpc>
                <a:spcPct val="150000"/>
              </a:lnSpc>
              <a:spcBef>
                <a:spcPts val="1368"/>
              </a:spcBef>
              <a:buNone/>
            </a:pPr>
            <a:r>
              <a:rPr lang="en-US" i="0" u="none" strike="noStrike" kern="1200" baseline="0" dirty="0" smtClean="0">
                <a:solidFill>
                  <a:srgbClr val="002060"/>
                </a:solidFill>
              </a:rPr>
              <a:t>Service and Maintenance</a:t>
            </a:r>
            <a:endParaRPr lang="en-US" dirty="0">
              <a:solidFill>
                <a:srgbClr val="002060"/>
              </a:solidFill>
            </a:endParaRPr>
          </a:p>
        </p:txBody>
      </p:sp>
      <p:pic>
        <p:nvPicPr>
          <p:cNvPr id="3" name="Picture 2" descr="contentCreation.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44027" y="1939267"/>
            <a:ext cx="721645" cy="721645"/>
          </a:xfrm>
          <a:prstGeom prst="rect">
            <a:avLst/>
          </a:prstGeom>
        </p:spPr>
      </p:pic>
      <p:pic>
        <p:nvPicPr>
          <p:cNvPr id="5" name="Picture 4" descr="maintenance.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44027" y="3762454"/>
            <a:ext cx="721645" cy="721645"/>
          </a:xfrm>
          <a:prstGeom prst="rect">
            <a:avLst/>
          </a:prstGeom>
        </p:spPr>
      </p:pic>
      <p:pic>
        <p:nvPicPr>
          <p:cNvPr id="6" name="Picture 5" descr="softUpdates.jp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44027" y="2841701"/>
            <a:ext cx="721645" cy="721645"/>
          </a:xfrm>
          <a:prstGeom prst="rect">
            <a:avLst/>
          </a:prstGeom>
        </p:spPr>
      </p:pic>
      <p:pic>
        <p:nvPicPr>
          <p:cNvPr id="7" name="Picture 6" descr="desInstall.jp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44027" y="1024261"/>
            <a:ext cx="721645" cy="721645"/>
          </a:xfrm>
          <a:prstGeom prst="rect">
            <a:avLst/>
          </a:prstGeom>
        </p:spPr>
      </p:pic>
    </p:spTree>
    <p:extLst>
      <p:ext uri="{BB962C8B-B14F-4D97-AF65-F5344CB8AC3E}">
        <p14:creationId xmlns:p14="http://schemas.microsoft.com/office/powerpoint/2010/main" val="3151995379"/>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Types of Dynamic Digital Signs</a:t>
            </a:r>
            <a:endParaRPr lang="en-US" dirty="0"/>
          </a:p>
        </p:txBody>
      </p:sp>
      <p:sp>
        <p:nvSpPr>
          <p:cNvPr id="4" name="Rectangle 3"/>
          <p:cNvSpPr/>
          <p:nvPr/>
        </p:nvSpPr>
        <p:spPr>
          <a:xfrm>
            <a:off x="1570085" y="884389"/>
            <a:ext cx="7354840" cy="3970318"/>
          </a:xfrm>
          <a:prstGeom prst="rect">
            <a:avLst/>
          </a:prstGeom>
        </p:spPr>
        <p:txBody>
          <a:bodyPr wrap="square">
            <a:spAutoFit/>
          </a:bodyPr>
          <a:lstStyle/>
          <a:p>
            <a:r>
              <a:rPr lang="en-US" sz="2800" kern="1200" dirty="0" smtClean="0">
                <a:solidFill>
                  <a:srgbClr val="002060"/>
                </a:solidFill>
                <a:effectLst/>
                <a:latin typeface="+mn-lt"/>
                <a:ea typeface="+mn-ea"/>
                <a:cs typeface="+mn-cs"/>
              </a:rPr>
              <a:t>Large LED – EMC Displays</a:t>
            </a:r>
          </a:p>
          <a:p>
            <a:endParaRPr lang="en-US" sz="2800" kern="1200" dirty="0" smtClean="0">
              <a:solidFill>
                <a:srgbClr val="002060"/>
              </a:solidFill>
              <a:effectLst/>
              <a:latin typeface="+mn-lt"/>
              <a:ea typeface="+mn-ea"/>
              <a:cs typeface="+mn-cs"/>
            </a:endParaRPr>
          </a:p>
          <a:p>
            <a:r>
              <a:rPr lang="en-US" sz="2800" kern="1200" dirty="0" smtClean="0">
                <a:solidFill>
                  <a:srgbClr val="002060"/>
                </a:solidFill>
                <a:effectLst/>
                <a:latin typeface="+mn-lt"/>
                <a:ea typeface="+mn-ea"/>
                <a:cs typeface="+mn-cs"/>
              </a:rPr>
              <a:t>Video Walls</a:t>
            </a:r>
          </a:p>
          <a:p>
            <a:endParaRPr lang="en-US" sz="2800" kern="1200" dirty="0" smtClean="0">
              <a:solidFill>
                <a:srgbClr val="002060"/>
              </a:solidFill>
              <a:effectLst/>
              <a:latin typeface="+mn-lt"/>
              <a:ea typeface="+mn-ea"/>
              <a:cs typeface="+mn-cs"/>
            </a:endParaRPr>
          </a:p>
          <a:p>
            <a:r>
              <a:rPr lang="en-US" sz="2800" kern="1200" dirty="0" smtClean="0">
                <a:solidFill>
                  <a:srgbClr val="002060"/>
                </a:solidFill>
                <a:effectLst/>
                <a:latin typeface="+mn-lt"/>
                <a:ea typeface="+mn-ea"/>
                <a:cs typeface="+mn-cs"/>
              </a:rPr>
              <a:t>Large Flat Panel Displays (LFD)</a:t>
            </a:r>
          </a:p>
          <a:p>
            <a:endParaRPr lang="en-US" sz="2800" kern="1200" dirty="0" smtClean="0">
              <a:solidFill>
                <a:srgbClr val="002060"/>
              </a:solidFill>
              <a:effectLst/>
              <a:latin typeface="+mn-lt"/>
              <a:ea typeface="+mn-ea"/>
              <a:cs typeface="+mn-cs"/>
            </a:endParaRPr>
          </a:p>
          <a:p>
            <a:r>
              <a:rPr lang="en-US" sz="2800" kern="1200" dirty="0" smtClean="0">
                <a:solidFill>
                  <a:srgbClr val="002060"/>
                </a:solidFill>
                <a:effectLst/>
                <a:latin typeface="+mn-lt"/>
                <a:ea typeface="+mn-ea"/>
                <a:cs typeface="+mn-cs"/>
              </a:rPr>
              <a:t>Small Flat Panel Displays (SFD)</a:t>
            </a:r>
          </a:p>
          <a:p>
            <a:endParaRPr lang="en-US" sz="2800" kern="1200" dirty="0" smtClean="0">
              <a:solidFill>
                <a:srgbClr val="002060"/>
              </a:solidFill>
              <a:effectLst/>
              <a:latin typeface="+mn-lt"/>
              <a:ea typeface="+mn-ea"/>
              <a:cs typeface="+mn-cs"/>
            </a:endParaRPr>
          </a:p>
          <a:p>
            <a:r>
              <a:rPr lang="en-US" sz="2800" kern="1200" dirty="0" smtClean="0">
                <a:solidFill>
                  <a:srgbClr val="002060"/>
                </a:solidFill>
                <a:effectLst/>
                <a:latin typeface="+mn-lt"/>
                <a:ea typeface="+mn-ea"/>
                <a:cs typeface="+mn-cs"/>
              </a:rPr>
              <a:t>Mobile Devices – Small Tablets</a:t>
            </a:r>
            <a:endParaRPr lang="en-US" sz="2800" kern="1200" dirty="0">
              <a:solidFill>
                <a:srgbClr val="002060"/>
              </a:solidFill>
              <a:effectLst/>
              <a:latin typeface="+mn-lt"/>
              <a:ea typeface="+mn-ea"/>
              <a:cs typeface="+mn-cs"/>
            </a:endParaRPr>
          </a:p>
        </p:txBody>
      </p:sp>
      <p:pic>
        <p:nvPicPr>
          <p:cNvPr id="3" name="Picture 2" descr="emc.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03253" y="884389"/>
            <a:ext cx="627863" cy="627863"/>
          </a:xfrm>
          <a:prstGeom prst="rect">
            <a:avLst/>
          </a:prstGeom>
        </p:spPr>
      </p:pic>
      <p:pic>
        <p:nvPicPr>
          <p:cNvPr id="5" name="Picture 4" descr="videowall.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3253" y="1751091"/>
            <a:ext cx="627863" cy="627863"/>
          </a:xfrm>
          <a:prstGeom prst="rect">
            <a:avLst/>
          </a:prstGeom>
        </p:spPr>
      </p:pic>
      <p:pic>
        <p:nvPicPr>
          <p:cNvPr id="6" name="Picture 5" descr="lfd.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3253" y="2590319"/>
            <a:ext cx="627863" cy="627863"/>
          </a:xfrm>
          <a:prstGeom prst="rect">
            <a:avLst/>
          </a:prstGeom>
        </p:spPr>
      </p:pic>
      <p:pic>
        <p:nvPicPr>
          <p:cNvPr id="7" name="Picture 6" descr="sfd.jp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03253" y="3432874"/>
            <a:ext cx="627863" cy="627863"/>
          </a:xfrm>
          <a:prstGeom prst="rect">
            <a:avLst/>
          </a:prstGeom>
        </p:spPr>
      </p:pic>
      <p:pic>
        <p:nvPicPr>
          <p:cNvPr id="8" name="Picture 7" descr="tablet.jp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03253" y="4286429"/>
            <a:ext cx="627863" cy="627863"/>
          </a:xfrm>
          <a:prstGeom prst="rect">
            <a:avLst/>
          </a:prstGeom>
        </p:spPr>
      </p:pic>
    </p:spTree>
    <p:extLst>
      <p:ext uri="{BB962C8B-B14F-4D97-AF65-F5344CB8AC3E}">
        <p14:creationId xmlns:p14="http://schemas.microsoft.com/office/powerpoint/2010/main" val="3094549321"/>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Applications for Dynamic Digital Signage</a:t>
            </a:r>
            <a:endParaRPr lang="en-US" dirty="0"/>
          </a:p>
        </p:txBody>
      </p:sp>
      <p:pic>
        <p:nvPicPr>
          <p:cNvPr id="3" name="Picture 2" descr="verticles.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73409" y="698343"/>
            <a:ext cx="7408594" cy="4445157"/>
          </a:xfrm>
          <a:prstGeom prst="rect">
            <a:avLst/>
          </a:prstGeom>
        </p:spPr>
      </p:pic>
    </p:spTree>
    <p:extLst>
      <p:ext uri="{BB962C8B-B14F-4D97-AF65-F5344CB8AC3E}">
        <p14:creationId xmlns:p14="http://schemas.microsoft.com/office/powerpoint/2010/main" val="2987989517"/>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3605</TotalTime>
  <Words>1045</Words>
  <Application>Microsoft Macintosh PowerPoint</Application>
  <PresentationFormat>On-screen Show (16:9)</PresentationFormat>
  <Paragraphs>208</Paragraphs>
  <Slides>17</Slides>
  <Notes>13</Notes>
  <HiddenSlides>0</HiddenSlides>
  <MMClips>0</MMClips>
  <ScaleCrop>false</ScaleCrop>
  <HeadingPairs>
    <vt:vector size="4" baseType="variant">
      <vt:variant>
        <vt:lpstr>Theme</vt:lpstr>
      </vt:variant>
      <vt:variant>
        <vt:i4>1</vt:i4>
      </vt:variant>
      <vt:variant>
        <vt:lpstr>Slide Titles</vt:lpstr>
      </vt:variant>
      <vt:variant>
        <vt:i4>17</vt:i4>
      </vt:variant>
    </vt:vector>
  </HeadingPairs>
  <TitlesOfParts>
    <vt:vector size="18" baseType="lpstr">
      <vt:lpstr>Office Theme</vt:lpstr>
      <vt:lpstr>PowerPoint Presentation</vt:lpstr>
      <vt:lpstr>Getting Started in Dynamic Digital Signage</vt:lpstr>
      <vt:lpstr>Evolution of the Sign Industry</vt:lpstr>
      <vt:lpstr>Market Growth of Static Signage Industry</vt:lpstr>
      <vt:lpstr>Market Growth of Dynamic Digital Signage</vt:lpstr>
      <vt:lpstr>What you will always sell in DDS</vt:lpstr>
      <vt:lpstr>What you should also sell in DDS</vt:lpstr>
      <vt:lpstr>Types of Dynamic Digital Signs</vt:lpstr>
      <vt:lpstr>Applications for Dynamic Digital Signage</vt:lpstr>
      <vt:lpstr>Business Trends in Dynamic Digital Signs</vt:lpstr>
      <vt:lpstr>Content Trends in Dynamic Digital Signage</vt:lpstr>
      <vt:lpstr>Display Design Trends in DDS</vt:lpstr>
      <vt:lpstr>Software Trends in DDS</vt:lpstr>
      <vt:lpstr>Hardware Trends in DDS</vt:lpstr>
      <vt:lpstr>Connectivity Trends in DDS</vt:lpstr>
      <vt:lpstr>Operations Trends in DDS</vt:lpstr>
      <vt:lpstr>ALMO Pro A/V Solutions for DDS</vt:lpstr>
    </vt:vector>
  </TitlesOfParts>
  <Company>Almo Corporation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Justin Ulrich</dc:creator>
  <cp:lastModifiedBy>Justin Ulrich</cp:lastModifiedBy>
  <cp:revision>48</cp:revision>
  <dcterms:created xsi:type="dcterms:W3CDTF">2014-03-26T20:26:20Z</dcterms:created>
  <dcterms:modified xsi:type="dcterms:W3CDTF">2014-10-15T22:46:10Z</dcterms:modified>
</cp:coreProperties>
</file>